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0" r:id="rId2"/>
    <p:sldId id="261" r:id="rId3"/>
    <p:sldId id="267" r:id="rId4"/>
    <p:sldId id="278" r:id="rId5"/>
    <p:sldId id="277" r:id="rId6"/>
    <p:sldId id="273" r:id="rId7"/>
    <p:sldId id="265" r:id="rId8"/>
    <p:sldId id="264" r:id="rId9"/>
    <p:sldId id="266" r:id="rId10"/>
    <p:sldId id="269" r:id="rId11"/>
    <p:sldId id="279" r:id="rId12"/>
    <p:sldId id="272" r:id="rId13"/>
    <p:sldId id="262" r:id="rId14"/>
    <p:sldId id="263" r:id="rId15"/>
    <p:sldId id="271" r:id="rId16"/>
    <p:sldId id="274" r:id="rId17"/>
    <p:sldId id="275" r:id="rId18"/>
    <p:sldId id="276"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8FEDA-21A8-4840-9414-8B91D9DEE48A}" type="datetimeFigureOut">
              <a:rPr lang="en-US" smtClean="0"/>
              <a:t>1/15/2019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B71FF-C762-467C-9870-321666FB1246}" type="slidenum">
              <a:rPr lang="en-US" smtClean="0"/>
              <a:t>‹#›</a:t>
            </a:fld>
            <a:endParaRPr lang="en-US" dirty="0"/>
          </a:p>
        </p:txBody>
      </p:sp>
    </p:spTree>
    <p:extLst>
      <p:ext uri="{BB962C8B-B14F-4D97-AF65-F5344CB8AC3E}">
        <p14:creationId xmlns:p14="http://schemas.microsoft.com/office/powerpoint/2010/main" val="200539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B71FF-C762-467C-9870-321666FB1246}" type="slidenum">
              <a:rPr lang="en-US" smtClean="0"/>
              <a:t>10</a:t>
            </a:fld>
            <a:endParaRPr lang="en-US" dirty="0"/>
          </a:p>
        </p:txBody>
      </p:sp>
    </p:spTree>
    <p:extLst>
      <p:ext uri="{BB962C8B-B14F-4D97-AF65-F5344CB8AC3E}">
        <p14:creationId xmlns:p14="http://schemas.microsoft.com/office/powerpoint/2010/main" val="127559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5670975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414173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304092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41357-3114-40C2-BBDE-EF0C591FD771}"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030E5-0D37-4F45-9F98-061535C98562}" type="slidenum">
              <a:rPr lang="en-US" smtClean="0"/>
              <a:t>‹#›</a:t>
            </a:fld>
            <a:endParaRPr lang="en-US" dirty="0"/>
          </a:p>
        </p:txBody>
      </p:sp>
    </p:spTree>
    <p:extLst>
      <p:ext uri="{BB962C8B-B14F-4D97-AF65-F5344CB8AC3E}">
        <p14:creationId xmlns:p14="http://schemas.microsoft.com/office/powerpoint/2010/main" val="429329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5125"/>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2"/>
          <p:cNvGrpSpPr>
            <a:grpSpLocks/>
          </p:cNvGrpSpPr>
          <p:nvPr userDrawn="1"/>
        </p:nvGrpSpPr>
        <p:grpSpPr bwMode="auto">
          <a:xfrm>
            <a:off x="-3704" y="1588"/>
            <a:ext cx="12195704" cy="1385887"/>
            <a:chOff x="0" y="0"/>
            <a:chExt cx="12240" cy="2182"/>
          </a:xfrm>
        </p:grpSpPr>
        <p:sp>
          <p:nvSpPr>
            <p:cNvPr id="8" name="Freeform 3"/>
            <p:cNvSpPr>
              <a:spLocks/>
            </p:cNvSpPr>
            <p:nvPr/>
          </p:nvSpPr>
          <p:spPr bwMode="auto">
            <a:xfrm>
              <a:off x="0" y="0"/>
              <a:ext cx="20" cy="2117"/>
            </a:xfrm>
            <a:custGeom>
              <a:avLst/>
              <a:gdLst>
                <a:gd name="T0" fmla="*/ 0 w 20"/>
                <a:gd name="T1" fmla="*/ 2116 h 2117"/>
                <a:gd name="T2" fmla="*/ 0 w 20"/>
                <a:gd name="T3" fmla="*/ 2116 h 2117"/>
                <a:gd name="T4" fmla="*/ 0 w 20"/>
                <a:gd name="T5" fmla="*/ 0 h 2117"/>
                <a:gd name="T6" fmla="*/ 0 w 20"/>
                <a:gd name="T7" fmla="*/ 0 h 2117"/>
                <a:gd name="T8" fmla="*/ 0 w 20"/>
                <a:gd name="T9" fmla="*/ 2116 h 2117"/>
              </a:gdLst>
              <a:ahLst/>
              <a:cxnLst>
                <a:cxn ang="0">
                  <a:pos x="T0" y="T1"/>
                </a:cxn>
                <a:cxn ang="0">
                  <a:pos x="T2" y="T3"/>
                </a:cxn>
                <a:cxn ang="0">
                  <a:pos x="T4" y="T5"/>
                </a:cxn>
                <a:cxn ang="0">
                  <a:pos x="T6" y="T7"/>
                </a:cxn>
                <a:cxn ang="0">
                  <a:pos x="T8" y="T9"/>
                </a:cxn>
              </a:cxnLst>
              <a:rect l="0" t="0" r="r" b="b"/>
              <a:pathLst>
                <a:path w="20" h="2117">
                  <a:moveTo>
                    <a:pt x="0" y="2116"/>
                  </a:moveTo>
                  <a:lnTo>
                    <a:pt x="0" y="2116"/>
                  </a:lnTo>
                  <a:lnTo>
                    <a:pt x="0" y="0"/>
                  </a:lnTo>
                  <a:lnTo>
                    <a:pt x="0" y="0"/>
                  </a:lnTo>
                  <a:lnTo>
                    <a:pt x="0" y="2116"/>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
            <p:cNvSpPr>
              <a:spLocks/>
            </p:cNvSpPr>
            <p:nvPr/>
          </p:nvSpPr>
          <p:spPr bwMode="auto">
            <a:xfrm>
              <a:off x="0" y="0"/>
              <a:ext cx="12240" cy="2045"/>
            </a:xfrm>
            <a:custGeom>
              <a:avLst/>
              <a:gdLst>
                <a:gd name="T0" fmla="*/ 0 w 12240"/>
                <a:gd name="T1" fmla="*/ 2044 h 2045"/>
                <a:gd name="T2" fmla="*/ 12240 w 12240"/>
                <a:gd name="T3" fmla="*/ 2044 h 2045"/>
                <a:gd name="T4" fmla="*/ 12240 w 12240"/>
                <a:gd name="T5" fmla="*/ 0 h 2045"/>
                <a:gd name="T6" fmla="*/ 0 w 12240"/>
                <a:gd name="T7" fmla="*/ 0 h 2045"/>
                <a:gd name="T8" fmla="*/ 0 w 12240"/>
                <a:gd name="T9" fmla="*/ 2044 h 2045"/>
              </a:gdLst>
              <a:ahLst/>
              <a:cxnLst>
                <a:cxn ang="0">
                  <a:pos x="T0" y="T1"/>
                </a:cxn>
                <a:cxn ang="0">
                  <a:pos x="T2" y="T3"/>
                </a:cxn>
                <a:cxn ang="0">
                  <a:pos x="T4" y="T5"/>
                </a:cxn>
                <a:cxn ang="0">
                  <a:pos x="T6" y="T7"/>
                </a:cxn>
                <a:cxn ang="0">
                  <a:pos x="T8" y="T9"/>
                </a:cxn>
              </a:cxnLst>
              <a:rect l="0" t="0" r="r" b="b"/>
              <a:pathLst>
                <a:path w="12240" h="2045">
                  <a:moveTo>
                    <a:pt x="0" y="2044"/>
                  </a:moveTo>
                  <a:lnTo>
                    <a:pt x="12240" y="2044"/>
                  </a:lnTo>
                  <a:lnTo>
                    <a:pt x="12240" y="0"/>
                  </a:lnTo>
                  <a:lnTo>
                    <a:pt x="0" y="0"/>
                  </a:lnTo>
                  <a:lnTo>
                    <a:pt x="0" y="2044"/>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0" y="2044"/>
              <a:ext cx="12240" cy="137"/>
            </a:xfrm>
            <a:custGeom>
              <a:avLst/>
              <a:gdLst>
                <a:gd name="T0" fmla="*/ 0 w 12240"/>
                <a:gd name="T1" fmla="*/ 136 h 137"/>
                <a:gd name="T2" fmla="*/ 12240 w 12240"/>
                <a:gd name="T3" fmla="*/ 136 h 137"/>
                <a:gd name="T4" fmla="*/ 12240 w 12240"/>
                <a:gd name="T5" fmla="*/ 0 h 137"/>
                <a:gd name="T6" fmla="*/ 0 w 12240"/>
                <a:gd name="T7" fmla="*/ 0 h 137"/>
                <a:gd name="T8" fmla="*/ 0 w 12240"/>
                <a:gd name="T9" fmla="*/ 136 h 137"/>
              </a:gdLst>
              <a:ahLst/>
              <a:cxnLst>
                <a:cxn ang="0">
                  <a:pos x="T0" y="T1"/>
                </a:cxn>
                <a:cxn ang="0">
                  <a:pos x="T2" y="T3"/>
                </a:cxn>
                <a:cxn ang="0">
                  <a:pos x="T4" y="T5"/>
                </a:cxn>
                <a:cxn ang="0">
                  <a:pos x="T6" y="T7"/>
                </a:cxn>
                <a:cxn ang="0">
                  <a:pos x="T8" y="T9"/>
                </a:cxn>
              </a:cxnLst>
              <a:rect l="0" t="0" r="r" b="b"/>
              <a:pathLst>
                <a:path w="12240" h="137">
                  <a:moveTo>
                    <a:pt x="0" y="136"/>
                  </a:moveTo>
                  <a:lnTo>
                    <a:pt x="12240" y="136"/>
                  </a:lnTo>
                  <a:lnTo>
                    <a:pt x="12240" y="0"/>
                  </a:lnTo>
                  <a:lnTo>
                    <a:pt x="0" y="0"/>
                  </a:lnTo>
                  <a:lnTo>
                    <a:pt x="0" y="136"/>
                  </a:lnTo>
                  <a:close/>
                </a:path>
              </a:pathLst>
            </a:custGeom>
            <a:solidFill>
              <a:srgbClr val="E6A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5382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2079407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311735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184846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164335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25800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33746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DA201-6A57-4644-AF2D-1001E4360E8F}"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1BA8C5-C444-4B39-BB7C-3711488EA21D}" type="slidenum">
              <a:rPr lang="en-US" smtClean="0"/>
              <a:t>‹#›</a:t>
            </a:fld>
            <a:endParaRPr lang="en-US" dirty="0"/>
          </a:p>
        </p:txBody>
      </p:sp>
    </p:spTree>
    <p:extLst>
      <p:ext uri="{BB962C8B-B14F-4D97-AF65-F5344CB8AC3E}">
        <p14:creationId xmlns:p14="http://schemas.microsoft.com/office/powerpoint/2010/main" val="53922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DA201-6A57-4644-AF2D-1001E4360E8F}" type="datetimeFigureOut">
              <a:rPr lang="en-US" smtClean="0"/>
              <a:t>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BA8C5-C444-4B39-BB7C-3711488EA21D}" type="slidenum">
              <a:rPr lang="en-US" smtClean="0"/>
              <a:t>‹#›</a:t>
            </a:fld>
            <a:endParaRPr lang="en-US" dirty="0"/>
          </a:p>
        </p:txBody>
      </p:sp>
    </p:spTree>
    <p:extLst>
      <p:ext uri="{BB962C8B-B14F-4D97-AF65-F5344CB8AC3E}">
        <p14:creationId xmlns:p14="http://schemas.microsoft.com/office/powerpoint/2010/main" val="2036957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 y="1381124"/>
            <a:ext cx="12195704" cy="5478463"/>
          </a:xfrm>
          <a:prstGeom prst="rect">
            <a:avLst/>
          </a:prstGeom>
        </p:spPr>
      </p:pic>
      <p:sp>
        <p:nvSpPr>
          <p:cNvPr id="9" name="Rectangle 106"/>
          <p:cNvSpPr>
            <a:spLocks noChangeArrowheads="1"/>
          </p:cNvSpPr>
          <p:nvPr/>
        </p:nvSpPr>
        <p:spPr bwMode="auto">
          <a:xfrm>
            <a:off x="3274979" y="6138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0" name="Rectangle 130"/>
          <p:cNvSpPr>
            <a:spLocks noChangeArrowheads="1"/>
          </p:cNvSpPr>
          <p:nvPr/>
        </p:nvSpPr>
        <p:spPr bwMode="auto">
          <a:xfrm>
            <a:off x="4170329" y="667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3"/>
          <p:cNvSpPr/>
          <p:nvPr/>
        </p:nvSpPr>
        <p:spPr>
          <a:xfrm>
            <a:off x="424581" y="0"/>
            <a:ext cx="11339133" cy="1323439"/>
          </a:xfrm>
          <a:prstGeom prst="rect">
            <a:avLst/>
          </a:prstGeom>
          <a:noFill/>
        </p:spPr>
        <p:txBody>
          <a:bodyPr wrap="squar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Extreme Weather and Natural Hazard Vulnerability Assessment on the National Highway System</a:t>
            </a:r>
            <a:endParaRPr lang="en-US" sz="4000" b="1" cap="none" spc="50" dirty="0">
              <a:ln w="0"/>
              <a:solidFill>
                <a:schemeClr val="bg2"/>
              </a:solidFill>
              <a:effectLst>
                <a:innerShdw blurRad="63500" dist="50800" dir="13500000">
                  <a:srgbClr val="000000">
                    <a:alpha val="50000"/>
                  </a:srgbClr>
                </a:innerShdw>
              </a:effectLst>
            </a:endParaRPr>
          </a:p>
        </p:txBody>
      </p:sp>
      <p:pic>
        <p:nvPicPr>
          <p:cNvPr id="1026" name="Picture 2" descr="http://westkentuckystar.com/getmedia/678787fb-1c36-49bb-a512-b33a92bba340/WestKentuckyStar.aspx?maxsidesize=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81" y="157533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tegna-tv.com/-mm-/bf36b4c6941ee8531d0aa6cc129086fad95ded7c/r=x404&amp;c=534x401/http/www.gannett-cdn.com/-mm-/5ad4c025a1a1623a7678fe410205953be52aacea/c=68-0-827-571/local/-/media/2015/04/06/WHAS/WHAS/635639169511603787-Kentucky-33-road-collapse-04062015-x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467" y="4674661"/>
            <a:ext cx="243535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581" y="4674661"/>
            <a:ext cx="3251200" cy="18288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3939" y="4674661"/>
            <a:ext cx="3251200" cy="1828800"/>
          </a:xfrm>
          <a:prstGeom prst="rect">
            <a:avLst/>
          </a:prstGeom>
        </p:spPr>
      </p:pic>
      <p:pic>
        <p:nvPicPr>
          <p:cNvPr id="1036" name="Picture 12" descr="http://cdn.tegna-tv.com/-mm-/1c3346e193f648318f05abe246dcefaeb29bc9b9/r=x408&amp;c=540x405/http/www.gannett-cdn.com/-mm-/f9672c0682fed738415152bcbb7a1e86b2888475/c=242-0-1678-1080/local/-/media/2015/04/03/WHAS/WHAS/635636777743398887-KYTC-kentucky-22-partial-road-collapse-04032015-xx-2.JPG"/>
          <p:cNvPicPr>
            <a:picLocks noChangeAspect="1" noChangeArrowheads="1"/>
          </p:cNvPicPr>
          <p:nvPr/>
        </p:nvPicPr>
        <p:blipFill rotWithShape="1">
          <a:blip r:embed="rId7">
            <a:extLst>
              <a:ext uri="{28A0092B-C50C-407E-A947-70E740481C1C}">
                <a14:useLocalDpi xmlns:a14="http://schemas.microsoft.com/office/drawing/2010/main" val="0"/>
              </a:ext>
            </a:extLst>
          </a:blip>
          <a:srcRect r="14853"/>
          <a:stretch/>
        </p:blipFill>
        <p:spPr bwMode="auto">
          <a:xfrm>
            <a:off x="8649378" y="1575335"/>
            <a:ext cx="3114336" cy="2743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482821" y="1679565"/>
            <a:ext cx="5001118" cy="2677656"/>
          </a:xfrm>
          <a:prstGeom prst="rect">
            <a:avLst/>
          </a:prstGeom>
          <a:noFill/>
        </p:spPr>
        <p:txBody>
          <a:bodyPr wrap="square" lIns="91440" tIns="45720" rIns="91440" bIns="45720">
            <a:spAutoFit/>
          </a:bodyPr>
          <a:lstStyle/>
          <a:p>
            <a:pPr algn="ctr"/>
            <a:r>
              <a:rPr lang="en-US" sz="2800" b="1" spc="50" dirty="0" smtClean="0">
                <a:ln w="0"/>
                <a:solidFill>
                  <a:schemeClr val="bg2"/>
                </a:solidFill>
                <a:effectLst>
                  <a:innerShdw blurRad="63500" dist="50800" dir="13500000">
                    <a:srgbClr val="000000">
                      <a:alpha val="50000"/>
                    </a:srgbClr>
                  </a:innerShdw>
                </a:effectLst>
              </a:rPr>
              <a:t>Scott Schurman, </a:t>
            </a:r>
          </a:p>
          <a:p>
            <a:pPr algn="ctr"/>
            <a:r>
              <a:rPr lang="en-US" sz="2800" b="1" spc="50" dirty="0" smtClean="0">
                <a:ln w="0"/>
                <a:solidFill>
                  <a:schemeClr val="bg2"/>
                </a:solidFill>
                <a:effectLst>
                  <a:innerShdw blurRad="63500" dist="50800" dir="13500000">
                    <a:srgbClr val="000000">
                      <a:alpha val="50000"/>
                    </a:srgbClr>
                  </a:innerShdw>
                </a:effectLst>
              </a:rPr>
              <a:t>Kentucky Transportation Cabinet</a:t>
            </a:r>
          </a:p>
          <a:p>
            <a:pPr algn="ctr"/>
            <a:r>
              <a:rPr lang="en-US" sz="2800" b="1" spc="50" dirty="0" smtClean="0">
                <a:ln w="0"/>
                <a:solidFill>
                  <a:schemeClr val="bg2"/>
                </a:solidFill>
                <a:effectLst>
                  <a:innerShdw blurRad="63500" dist="50800" dir="13500000">
                    <a:srgbClr val="000000">
                      <a:alpha val="50000"/>
                    </a:srgbClr>
                  </a:innerShdw>
                </a:effectLst>
              </a:rPr>
              <a:t>Ben Blandford,             Kentucky Transportation Center </a:t>
            </a:r>
            <a:endParaRPr lang="en-US" sz="28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05359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524" y="294289"/>
            <a:ext cx="5118538" cy="707886"/>
          </a:xfrm>
          <a:prstGeom prst="rect">
            <a:avLst/>
          </a:prstGeom>
          <a:noFill/>
        </p:spPr>
        <p:txBody>
          <a:bodyPr wrap="square" rtlCol="0">
            <a:spAutoFit/>
          </a:bodyPr>
          <a:lstStyle/>
          <a:p>
            <a:r>
              <a:rPr lang="en-US" sz="4000" dirty="0" smtClean="0">
                <a:solidFill>
                  <a:schemeClr val="bg1"/>
                </a:solidFill>
              </a:rPr>
              <a:t>Data Sources (cont.)</a:t>
            </a:r>
            <a:endParaRPr lang="en-US" sz="4000" dirty="0">
              <a:solidFill>
                <a:schemeClr val="bg1"/>
              </a:solidFill>
            </a:endParaRPr>
          </a:p>
        </p:txBody>
      </p:sp>
      <p:sp>
        <p:nvSpPr>
          <p:cNvPr id="8" name="Rectangle 7"/>
          <p:cNvSpPr/>
          <p:nvPr/>
        </p:nvSpPr>
        <p:spPr>
          <a:xfrm>
            <a:off x="788276" y="2031527"/>
            <a:ext cx="8208579" cy="4185761"/>
          </a:xfrm>
          <a:prstGeom prst="rect">
            <a:avLst/>
          </a:prstGeom>
        </p:spPr>
        <p:txBody>
          <a:bodyPr wrap="square">
            <a:spAutoFit/>
          </a:bodyPr>
          <a:lstStyle/>
          <a:p>
            <a:r>
              <a:rPr lang="en-US" sz="1050" dirty="0" smtClean="0"/>
              <a:t>●  </a:t>
            </a:r>
            <a:r>
              <a:rPr lang="en-US" sz="2400" dirty="0" smtClean="0"/>
              <a:t>FEMA </a:t>
            </a:r>
            <a:endParaRPr lang="en-US" sz="2400" dirty="0"/>
          </a:p>
          <a:p>
            <a:pPr lvl="1"/>
            <a:r>
              <a:rPr lang="en-US" sz="1050" dirty="0" smtClean="0"/>
              <a:t>●    </a:t>
            </a:r>
            <a:r>
              <a:rPr lang="en-US" sz="2000" dirty="0" smtClean="0"/>
              <a:t>Floodplain Mapping</a:t>
            </a:r>
          </a:p>
          <a:p>
            <a:r>
              <a:rPr lang="en-US" sz="1050" dirty="0" smtClean="0"/>
              <a:t>●  </a:t>
            </a:r>
            <a:r>
              <a:rPr lang="en-US" sz="2400" dirty="0" smtClean="0"/>
              <a:t>National Weather Service</a:t>
            </a:r>
          </a:p>
          <a:p>
            <a:pPr lvl="1"/>
            <a:r>
              <a:rPr lang="en-US" sz="1050" dirty="0" smtClean="0"/>
              <a:t>●   </a:t>
            </a:r>
            <a:r>
              <a:rPr lang="en-US" dirty="0" smtClean="0"/>
              <a:t>Historical Meteorological Data </a:t>
            </a:r>
          </a:p>
          <a:p>
            <a:r>
              <a:rPr lang="en-US" sz="1050" dirty="0" smtClean="0"/>
              <a:t>●   </a:t>
            </a:r>
            <a:r>
              <a:rPr lang="en-US" sz="2400" dirty="0" smtClean="0"/>
              <a:t>Midwest </a:t>
            </a:r>
            <a:r>
              <a:rPr lang="en-US" sz="2400" dirty="0"/>
              <a:t>Regional Climate </a:t>
            </a:r>
            <a:r>
              <a:rPr lang="en-US" sz="2400" dirty="0" smtClean="0"/>
              <a:t>Center</a:t>
            </a:r>
          </a:p>
          <a:p>
            <a:pPr lvl="1"/>
            <a:r>
              <a:rPr lang="en-US" sz="1050" dirty="0" smtClean="0"/>
              <a:t>●  </a:t>
            </a:r>
            <a:r>
              <a:rPr lang="en-US" dirty="0" smtClean="0"/>
              <a:t>Precipitation and Temperature trends</a:t>
            </a:r>
            <a:endParaRPr lang="en-US" dirty="0"/>
          </a:p>
          <a:p>
            <a:r>
              <a:rPr lang="en-US" sz="1050" dirty="0" smtClean="0"/>
              <a:t>● </a:t>
            </a:r>
            <a:r>
              <a:rPr lang="en-US" sz="2400" dirty="0" smtClean="0"/>
              <a:t> Oak </a:t>
            </a:r>
            <a:r>
              <a:rPr lang="en-US" sz="2400" dirty="0"/>
              <a:t>Ridge National Laboratory</a:t>
            </a:r>
          </a:p>
          <a:p>
            <a:pPr lvl="1"/>
            <a:r>
              <a:rPr lang="en-US" sz="1050" dirty="0" smtClean="0"/>
              <a:t>●  </a:t>
            </a:r>
            <a:r>
              <a:rPr lang="en-US" dirty="0" smtClean="0"/>
              <a:t>Future </a:t>
            </a:r>
            <a:r>
              <a:rPr lang="en-US" dirty="0"/>
              <a:t>climate </a:t>
            </a:r>
            <a:r>
              <a:rPr lang="en-US" dirty="0" smtClean="0"/>
              <a:t>projections</a:t>
            </a:r>
            <a:endParaRPr lang="en-US" dirty="0"/>
          </a:p>
          <a:p>
            <a:r>
              <a:rPr lang="en-US" sz="1050" dirty="0" smtClean="0"/>
              <a:t>●  </a:t>
            </a:r>
            <a:r>
              <a:rPr lang="en-US" dirty="0" smtClean="0"/>
              <a:t> </a:t>
            </a:r>
            <a:r>
              <a:rPr lang="en-US" sz="2400" dirty="0" smtClean="0"/>
              <a:t>Other Data Sources</a:t>
            </a:r>
            <a:endParaRPr lang="en-US" sz="2400" dirty="0"/>
          </a:p>
          <a:p>
            <a:pPr lvl="1"/>
            <a:r>
              <a:rPr lang="en-US" sz="1050" dirty="0"/>
              <a:t>●   </a:t>
            </a:r>
            <a:r>
              <a:rPr lang="en-US" dirty="0" smtClean="0"/>
              <a:t>Other State DOT Vulnerability Assessments</a:t>
            </a:r>
          </a:p>
          <a:p>
            <a:pPr lvl="1"/>
            <a:r>
              <a:rPr lang="en-US" sz="1050" dirty="0" smtClean="0"/>
              <a:t>●    </a:t>
            </a:r>
            <a:r>
              <a:rPr lang="en-US" dirty="0" smtClean="0"/>
              <a:t>TRB Publications</a:t>
            </a:r>
          </a:p>
          <a:p>
            <a:pPr lvl="1"/>
            <a:r>
              <a:rPr lang="en-US" sz="1050" dirty="0" smtClean="0"/>
              <a:t>●    </a:t>
            </a:r>
            <a:r>
              <a:rPr lang="en-US" dirty="0" smtClean="0"/>
              <a:t>Research Publications </a:t>
            </a:r>
            <a:endParaRPr lang="en-US" i="1" dirty="0"/>
          </a:p>
          <a:p>
            <a:r>
              <a:rPr lang="en-US" dirty="0"/>
              <a:t>	</a:t>
            </a:r>
            <a:endParaRPr lang="en-US" dirty="0" smtClean="0"/>
          </a:p>
        </p:txBody>
      </p:sp>
      <p:pic>
        <p:nvPicPr>
          <p:cNvPr id="10" name="Content Placeholder 9" descr="C:\Users\blblan0\AppData\Local\Temp\ScreenClip.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58786" y="1881961"/>
            <a:ext cx="5320862" cy="2264815"/>
          </a:xfrm>
          <a:prstGeom prst="rect">
            <a:avLst/>
          </a:prstGeom>
          <a:noFill/>
          <a:ln>
            <a:noFill/>
          </a:ln>
        </p:spPr>
      </p:pic>
    </p:spTree>
    <p:extLst>
      <p:ext uri="{BB962C8B-B14F-4D97-AF65-F5344CB8AC3E}">
        <p14:creationId xmlns:p14="http://schemas.microsoft.com/office/powerpoint/2010/main" val="1970314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36986" y="1491863"/>
            <a:ext cx="8579070" cy="5258587"/>
          </a:xfrm>
          <a:prstGeom prst="rect">
            <a:avLst/>
          </a:prstGeom>
        </p:spPr>
      </p:pic>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KYTC District Workshops</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579753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35124"/>
            <a:ext cx="5981932" cy="4975225"/>
          </a:xfrm>
        </p:spPr>
        <p:txBody>
          <a:bodyPr>
            <a:normAutofit/>
          </a:bodyPr>
          <a:lstStyle/>
          <a:p>
            <a:r>
              <a:rPr lang="en-US" dirty="0" smtClean="0"/>
              <a:t>Assess vulnerability of National Highway System assets in each KYTC District</a:t>
            </a:r>
          </a:p>
          <a:p>
            <a:r>
              <a:rPr lang="en-US" dirty="0" smtClean="0"/>
              <a:t>Focus on flooding, landslide, karst, and seismicity</a:t>
            </a:r>
          </a:p>
          <a:p>
            <a:r>
              <a:rPr lang="en-US" dirty="0" smtClean="0"/>
              <a:t>Detailed feedback and evaluation from local engineers and maintenance officials</a:t>
            </a:r>
          </a:p>
          <a:p>
            <a:r>
              <a:rPr lang="en-US" dirty="0" smtClean="0"/>
              <a:t>Identify segments and bridges most prone to disruption and/or damage</a:t>
            </a:r>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KYTC District Workshops</a:t>
            </a:r>
            <a:endParaRPr lang="en-US" sz="4000" b="1" cap="none" spc="50" dirty="0">
              <a:ln w="0"/>
              <a:solidFill>
                <a:schemeClr val="bg2"/>
              </a:solidFill>
              <a:effectLst>
                <a:innerShdw blurRad="63500" dist="50800" dir="13500000">
                  <a:srgbClr val="000000">
                    <a:alpha val="50000"/>
                  </a:srgbClr>
                </a:innerShdw>
              </a:effectLst>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132" y="1817499"/>
            <a:ext cx="5212080" cy="4610474"/>
          </a:xfrm>
          <a:prstGeom prst="rect">
            <a:avLst/>
          </a:prstGeom>
        </p:spPr>
      </p:pic>
    </p:spTree>
    <p:extLst>
      <p:ext uri="{BB962C8B-B14F-4D97-AF65-F5344CB8AC3E}">
        <p14:creationId xmlns:p14="http://schemas.microsoft.com/office/powerpoint/2010/main" val="2499860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 y="1381124"/>
            <a:ext cx="12195704" cy="5478463"/>
          </a:xfrm>
          <a:prstGeom prst="rect">
            <a:avLst/>
          </a:prstGeom>
        </p:spPr>
      </p:pic>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cap="none" spc="50" dirty="0" smtClean="0">
                <a:ln w="0"/>
                <a:solidFill>
                  <a:schemeClr val="bg2"/>
                </a:solidFill>
                <a:effectLst>
                  <a:innerShdw blurRad="63500" dist="50800" dir="13500000">
                    <a:srgbClr val="000000">
                      <a:alpha val="50000"/>
                    </a:srgbClr>
                  </a:innerShdw>
                </a:effectLst>
              </a:rPr>
              <a:t>Assessing criticality</a:t>
            </a:r>
            <a:endParaRPr lang="en-US" sz="4000" b="1" cap="none" spc="50" dirty="0">
              <a:ln w="0"/>
              <a:solidFill>
                <a:schemeClr val="bg2"/>
              </a:solidFill>
              <a:effectLst>
                <a:innerShdw blurRad="63500" dist="50800" dir="13500000">
                  <a:srgbClr val="000000">
                    <a:alpha val="50000"/>
                  </a:srgbClr>
                </a:innerShdw>
              </a:effectLst>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66" t="1199" r="880" b="1145"/>
          <a:stretch/>
        </p:blipFill>
        <p:spPr>
          <a:xfrm>
            <a:off x="2255855" y="1487156"/>
            <a:ext cx="7636746" cy="5280410"/>
          </a:xfrm>
        </p:spPr>
      </p:pic>
      <p:sp>
        <p:nvSpPr>
          <p:cNvPr id="6" name="TextBox 5"/>
          <p:cNvSpPr txBox="1"/>
          <p:nvPr/>
        </p:nvSpPr>
        <p:spPr>
          <a:xfrm>
            <a:off x="9960958" y="6119336"/>
            <a:ext cx="2076450" cy="738664"/>
          </a:xfrm>
          <a:prstGeom prst="rect">
            <a:avLst/>
          </a:prstGeom>
          <a:noFill/>
        </p:spPr>
        <p:txBody>
          <a:bodyPr wrap="square" rtlCol="0">
            <a:spAutoFit/>
          </a:bodyPr>
          <a:lstStyle/>
          <a:p>
            <a:r>
              <a:rPr lang="en-US" sz="1400" dirty="0" smtClean="0">
                <a:solidFill>
                  <a:schemeClr val="bg1"/>
                </a:solidFill>
              </a:rPr>
              <a:t>Source: WSDOT Impacts Vulnerability Assessment 2011</a:t>
            </a:r>
            <a:endParaRPr lang="en-US" sz="1400" dirty="0">
              <a:solidFill>
                <a:schemeClr val="bg1"/>
              </a:solidFill>
            </a:endParaRPr>
          </a:p>
        </p:txBody>
      </p:sp>
    </p:spTree>
    <p:extLst>
      <p:ext uri="{BB962C8B-B14F-4D97-AF65-F5344CB8AC3E}">
        <p14:creationId xmlns:p14="http://schemas.microsoft.com/office/powerpoint/2010/main" val="211167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 y="1381124"/>
            <a:ext cx="12195704" cy="5478463"/>
          </a:xfrm>
          <a:prstGeom prst="rect">
            <a:avLst/>
          </a:prstGeom>
        </p:spPr>
      </p:pic>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cap="none" spc="50" dirty="0" smtClean="0">
                <a:ln w="0"/>
                <a:solidFill>
                  <a:schemeClr val="bg2"/>
                </a:solidFill>
                <a:effectLst>
                  <a:innerShdw blurRad="63500" dist="50800" dir="13500000">
                    <a:srgbClr val="000000">
                      <a:alpha val="50000"/>
                    </a:srgbClr>
                  </a:innerShdw>
                </a:effectLst>
              </a:rPr>
              <a:t>Assessing vulnerability</a:t>
            </a:r>
            <a:endParaRPr lang="en-US" sz="4000" b="1" cap="none" spc="50" dirty="0">
              <a:ln w="0"/>
              <a:solidFill>
                <a:schemeClr val="bg2"/>
              </a:solidFill>
              <a:effectLst>
                <a:innerShdw blurRad="63500" dist="50800" dir="13500000">
                  <a:srgbClr val="000000">
                    <a:alpha val="50000"/>
                  </a:srgbClr>
                </a:innerShdw>
              </a:effectLst>
            </a:endParaRP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4635" t="9396" r="4854" b="9359"/>
          <a:stretch/>
        </p:blipFill>
        <p:spPr>
          <a:xfrm>
            <a:off x="2170706" y="1439186"/>
            <a:ext cx="7784327" cy="5399418"/>
          </a:xfrm>
        </p:spPr>
      </p:pic>
      <p:sp>
        <p:nvSpPr>
          <p:cNvPr id="6" name="TextBox 5"/>
          <p:cNvSpPr txBox="1"/>
          <p:nvPr/>
        </p:nvSpPr>
        <p:spPr>
          <a:xfrm>
            <a:off x="9960958" y="6119336"/>
            <a:ext cx="2076450" cy="738664"/>
          </a:xfrm>
          <a:prstGeom prst="rect">
            <a:avLst/>
          </a:prstGeom>
          <a:noFill/>
        </p:spPr>
        <p:txBody>
          <a:bodyPr wrap="square" rtlCol="0">
            <a:spAutoFit/>
          </a:bodyPr>
          <a:lstStyle/>
          <a:p>
            <a:r>
              <a:rPr lang="en-US" sz="1400" dirty="0" smtClean="0">
                <a:solidFill>
                  <a:schemeClr val="bg1"/>
                </a:solidFill>
              </a:rPr>
              <a:t>Source: WSDOT Impacts Vulnerability Assessment 2011</a:t>
            </a:r>
            <a:endParaRPr lang="en-US" sz="1400" dirty="0">
              <a:solidFill>
                <a:schemeClr val="bg1"/>
              </a:solidFill>
            </a:endParaRPr>
          </a:p>
        </p:txBody>
      </p:sp>
    </p:spTree>
    <p:extLst>
      <p:ext uri="{BB962C8B-B14F-4D97-AF65-F5344CB8AC3E}">
        <p14:creationId xmlns:p14="http://schemas.microsoft.com/office/powerpoint/2010/main" val="146223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8000"/>
          </a:xfrm>
          <a:prstGeom prst="rect">
            <a:avLst/>
          </a:prstGeom>
        </p:spPr>
      </p:pic>
      <p:grpSp>
        <p:nvGrpSpPr>
          <p:cNvPr id="5" name="Group 2"/>
          <p:cNvGrpSpPr>
            <a:grpSpLocks/>
          </p:cNvGrpSpPr>
          <p:nvPr/>
        </p:nvGrpSpPr>
        <p:grpSpPr bwMode="auto">
          <a:xfrm>
            <a:off x="0" y="1589"/>
            <a:ext cx="12192000" cy="1373579"/>
            <a:chOff x="0" y="0"/>
            <a:chExt cx="12240" cy="2182"/>
          </a:xfrm>
        </p:grpSpPr>
        <p:sp>
          <p:nvSpPr>
            <p:cNvPr id="6" name="Freeform 3"/>
            <p:cNvSpPr>
              <a:spLocks/>
            </p:cNvSpPr>
            <p:nvPr/>
          </p:nvSpPr>
          <p:spPr bwMode="auto">
            <a:xfrm>
              <a:off x="0" y="0"/>
              <a:ext cx="20" cy="2117"/>
            </a:xfrm>
            <a:custGeom>
              <a:avLst/>
              <a:gdLst>
                <a:gd name="T0" fmla="*/ 0 w 20"/>
                <a:gd name="T1" fmla="*/ 2116 h 2117"/>
                <a:gd name="T2" fmla="*/ 0 w 20"/>
                <a:gd name="T3" fmla="*/ 2116 h 2117"/>
                <a:gd name="T4" fmla="*/ 0 w 20"/>
                <a:gd name="T5" fmla="*/ 0 h 2117"/>
                <a:gd name="T6" fmla="*/ 0 w 20"/>
                <a:gd name="T7" fmla="*/ 0 h 2117"/>
                <a:gd name="T8" fmla="*/ 0 w 20"/>
                <a:gd name="T9" fmla="*/ 2116 h 2117"/>
              </a:gdLst>
              <a:ahLst/>
              <a:cxnLst>
                <a:cxn ang="0">
                  <a:pos x="T0" y="T1"/>
                </a:cxn>
                <a:cxn ang="0">
                  <a:pos x="T2" y="T3"/>
                </a:cxn>
                <a:cxn ang="0">
                  <a:pos x="T4" y="T5"/>
                </a:cxn>
                <a:cxn ang="0">
                  <a:pos x="T6" y="T7"/>
                </a:cxn>
                <a:cxn ang="0">
                  <a:pos x="T8" y="T9"/>
                </a:cxn>
              </a:cxnLst>
              <a:rect l="0" t="0" r="r" b="b"/>
              <a:pathLst>
                <a:path w="20" h="2117">
                  <a:moveTo>
                    <a:pt x="0" y="2116"/>
                  </a:moveTo>
                  <a:lnTo>
                    <a:pt x="0" y="2116"/>
                  </a:lnTo>
                  <a:lnTo>
                    <a:pt x="0" y="0"/>
                  </a:lnTo>
                  <a:lnTo>
                    <a:pt x="0" y="0"/>
                  </a:lnTo>
                  <a:lnTo>
                    <a:pt x="0" y="2116"/>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
            <p:cNvSpPr>
              <a:spLocks/>
            </p:cNvSpPr>
            <p:nvPr/>
          </p:nvSpPr>
          <p:spPr bwMode="auto">
            <a:xfrm>
              <a:off x="0" y="0"/>
              <a:ext cx="12240" cy="2045"/>
            </a:xfrm>
            <a:custGeom>
              <a:avLst/>
              <a:gdLst>
                <a:gd name="T0" fmla="*/ 0 w 12240"/>
                <a:gd name="T1" fmla="*/ 2044 h 2045"/>
                <a:gd name="T2" fmla="*/ 12240 w 12240"/>
                <a:gd name="T3" fmla="*/ 2044 h 2045"/>
                <a:gd name="T4" fmla="*/ 12240 w 12240"/>
                <a:gd name="T5" fmla="*/ 0 h 2045"/>
                <a:gd name="T6" fmla="*/ 0 w 12240"/>
                <a:gd name="T7" fmla="*/ 0 h 2045"/>
                <a:gd name="T8" fmla="*/ 0 w 12240"/>
                <a:gd name="T9" fmla="*/ 2044 h 2045"/>
              </a:gdLst>
              <a:ahLst/>
              <a:cxnLst>
                <a:cxn ang="0">
                  <a:pos x="T0" y="T1"/>
                </a:cxn>
                <a:cxn ang="0">
                  <a:pos x="T2" y="T3"/>
                </a:cxn>
                <a:cxn ang="0">
                  <a:pos x="T4" y="T5"/>
                </a:cxn>
                <a:cxn ang="0">
                  <a:pos x="T6" y="T7"/>
                </a:cxn>
                <a:cxn ang="0">
                  <a:pos x="T8" y="T9"/>
                </a:cxn>
              </a:cxnLst>
              <a:rect l="0" t="0" r="r" b="b"/>
              <a:pathLst>
                <a:path w="12240" h="2045">
                  <a:moveTo>
                    <a:pt x="0" y="2044"/>
                  </a:moveTo>
                  <a:lnTo>
                    <a:pt x="12240" y="2044"/>
                  </a:lnTo>
                  <a:lnTo>
                    <a:pt x="12240" y="0"/>
                  </a:lnTo>
                  <a:lnTo>
                    <a:pt x="0" y="0"/>
                  </a:lnTo>
                  <a:lnTo>
                    <a:pt x="0" y="2044"/>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a:off x="0" y="2044"/>
              <a:ext cx="12240" cy="137"/>
            </a:xfrm>
            <a:custGeom>
              <a:avLst/>
              <a:gdLst>
                <a:gd name="T0" fmla="*/ 0 w 12240"/>
                <a:gd name="T1" fmla="*/ 136 h 137"/>
                <a:gd name="T2" fmla="*/ 12240 w 12240"/>
                <a:gd name="T3" fmla="*/ 136 h 137"/>
                <a:gd name="T4" fmla="*/ 12240 w 12240"/>
                <a:gd name="T5" fmla="*/ 0 h 137"/>
                <a:gd name="T6" fmla="*/ 0 w 12240"/>
                <a:gd name="T7" fmla="*/ 0 h 137"/>
                <a:gd name="T8" fmla="*/ 0 w 12240"/>
                <a:gd name="T9" fmla="*/ 136 h 137"/>
              </a:gdLst>
              <a:ahLst/>
              <a:cxnLst>
                <a:cxn ang="0">
                  <a:pos x="T0" y="T1"/>
                </a:cxn>
                <a:cxn ang="0">
                  <a:pos x="T2" y="T3"/>
                </a:cxn>
                <a:cxn ang="0">
                  <a:pos x="T4" y="T5"/>
                </a:cxn>
                <a:cxn ang="0">
                  <a:pos x="T6" y="T7"/>
                </a:cxn>
                <a:cxn ang="0">
                  <a:pos x="T8" y="T9"/>
                </a:cxn>
              </a:cxnLst>
              <a:rect l="0" t="0" r="r" b="b"/>
              <a:pathLst>
                <a:path w="12240" h="137">
                  <a:moveTo>
                    <a:pt x="0" y="136"/>
                  </a:moveTo>
                  <a:lnTo>
                    <a:pt x="12240" y="136"/>
                  </a:lnTo>
                  <a:lnTo>
                    <a:pt x="12240" y="0"/>
                  </a:lnTo>
                  <a:lnTo>
                    <a:pt x="0" y="0"/>
                  </a:lnTo>
                  <a:lnTo>
                    <a:pt x="0" y="136"/>
                  </a:lnTo>
                  <a:close/>
                </a:path>
              </a:pathLst>
            </a:custGeom>
            <a:solidFill>
              <a:srgbClr val="E6A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Rectangle 106"/>
          <p:cNvSpPr>
            <a:spLocks noChangeArrowheads="1"/>
          </p:cNvSpPr>
          <p:nvPr/>
        </p:nvSpPr>
        <p:spPr bwMode="auto">
          <a:xfrm>
            <a:off x="3274979" y="6138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0" name="Rectangle 130"/>
          <p:cNvSpPr>
            <a:spLocks noChangeArrowheads="1"/>
          </p:cNvSpPr>
          <p:nvPr/>
        </p:nvSpPr>
        <p:spPr bwMode="auto">
          <a:xfrm>
            <a:off x="4170329" y="667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9"/>
          <p:cNvSpPr/>
          <p:nvPr/>
        </p:nvSpPr>
        <p:spPr>
          <a:xfrm>
            <a:off x="582803" y="230680"/>
            <a:ext cx="9358365" cy="707886"/>
          </a:xfrm>
          <a:prstGeom prst="rect">
            <a:avLst/>
          </a:prstGeom>
          <a:noFill/>
        </p:spPr>
        <p:txBody>
          <a:bodyPr wrap="squar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Assessment Results on NHS – Kentucky </a:t>
            </a:r>
            <a:endParaRPr lang="en-US" sz="4000" b="1" spc="50" dirty="0">
              <a:ln w="0"/>
              <a:solidFill>
                <a:schemeClr val="bg2"/>
              </a:solidFill>
              <a:effectLst>
                <a:innerShdw blurRad="63500" dist="50800" dir="13500000">
                  <a:srgbClr val="000000">
                    <a:alpha val="50000"/>
                  </a:srgbClr>
                </a:inn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961452215"/>
              </p:ext>
            </p:extLst>
          </p:nvPr>
        </p:nvGraphicFramePr>
        <p:xfrm>
          <a:off x="2734732" y="1690688"/>
          <a:ext cx="8964083" cy="2545024"/>
        </p:xfrm>
        <a:graphic>
          <a:graphicData uri="http://schemas.openxmlformats.org/drawingml/2006/table">
            <a:tbl>
              <a:tblPr>
                <a:tableStyleId>{327F97BB-C833-4FB7-BDE5-3F7075034690}</a:tableStyleId>
              </a:tblPr>
              <a:tblGrid>
                <a:gridCol w="733201">
                  <a:extLst>
                    <a:ext uri="{9D8B030D-6E8A-4147-A177-3AD203B41FA5}">
                      <a16:colId xmlns:a16="http://schemas.microsoft.com/office/drawing/2014/main" val="20000"/>
                    </a:ext>
                  </a:extLst>
                </a:gridCol>
                <a:gridCol w="761401">
                  <a:extLst>
                    <a:ext uri="{9D8B030D-6E8A-4147-A177-3AD203B41FA5}">
                      <a16:colId xmlns:a16="http://schemas.microsoft.com/office/drawing/2014/main" val="20001"/>
                    </a:ext>
                  </a:extLst>
                </a:gridCol>
                <a:gridCol w="803701">
                  <a:extLst>
                    <a:ext uri="{9D8B030D-6E8A-4147-A177-3AD203B41FA5}">
                      <a16:colId xmlns:a16="http://schemas.microsoft.com/office/drawing/2014/main" val="20002"/>
                    </a:ext>
                  </a:extLst>
                </a:gridCol>
                <a:gridCol w="733201">
                  <a:extLst>
                    <a:ext uri="{9D8B030D-6E8A-4147-A177-3AD203B41FA5}">
                      <a16:colId xmlns:a16="http://schemas.microsoft.com/office/drawing/2014/main" val="20003"/>
                    </a:ext>
                  </a:extLst>
                </a:gridCol>
                <a:gridCol w="733201">
                  <a:extLst>
                    <a:ext uri="{9D8B030D-6E8A-4147-A177-3AD203B41FA5}">
                      <a16:colId xmlns:a16="http://schemas.microsoft.com/office/drawing/2014/main" val="20004"/>
                    </a:ext>
                  </a:extLst>
                </a:gridCol>
                <a:gridCol w="733201">
                  <a:extLst>
                    <a:ext uri="{9D8B030D-6E8A-4147-A177-3AD203B41FA5}">
                      <a16:colId xmlns:a16="http://schemas.microsoft.com/office/drawing/2014/main" val="20005"/>
                    </a:ext>
                  </a:extLst>
                </a:gridCol>
                <a:gridCol w="566038">
                  <a:extLst>
                    <a:ext uri="{9D8B030D-6E8A-4147-A177-3AD203B41FA5}">
                      <a16:colId xmlns:a16="http://schemas.microsoft.com/office/drawing/2014/main" val="20006"/>
                    </a:ext>
                  </a:extLst>
                </a:gridCol>
                <a:gridCol w="896838">
                  <a:extLst>
                    <a:ext uri="{9D8B030D-6E8A-4147-A177-3AD203B41FA5}">
                      <a16:colId xmlns:a16="http://schemas.microsoft.com/office/drawing/2014/main" val="20007"/>
                    </a:ext>
                  </a:extLst>
                </a:gridCol>
                <a:gridCol w="814276">
                  <a:extLst>
                    <a:ext uri="{9D8B030D-6E8A-4147-A177-3AD203B41FA5}">
                      <a16:colId xmlns:a16="http://schemas.microsoft.com/office/drawing/2014/main" val="20008"/>
                    </a:ext>
                  </a:extLst>
                </a:gridCol>
                <a:gridCol w="729675">
                  <a:extLst>
                    <a:ext uri="{9D8B030D-6E8A-4147-A177-3AD203B41FA5}">
                      <a16:colId xmlns:a16="http://schemas.microsoft.com/office/drawing/2014/main" val="20009"/>
                    </a:ext>
                  </a:extLst>
                </a:gridCol>
                <a:gridCol w="729675">
                  <a:extLst>
                    <a:ext uri="{9D8B030D-6E8A-4147-A177-3AD203B41FA5}">
                      <a16:colId xmlns:a16="http://schemas.microsoft.com/office/drawing/2014/main" val="20010"/>
                    </a:ext>
                  </a:extLst>
                </a:gridCol>
                <a:gridCol w="729675">
                  <a:extLst>
                    <a:ext uri="{9D8B030D-6E8A-4147-A177-3AD203B41FA5}">
                      <a16:colId xmlns:a16="http://schemas.microsoft.com/office/drawing/2014/main" val="20011"/>
                    </a:ext>
                  </a:extLst>
                </a:gridCol>
              </a:tblGrid>
              <a:tr h="318128">
                <a:tc rowSpan="2">
                  <a:txBody>
                    <a:bodyPr/>
                    <a:lstStyle/>
                    <a:p>
                      <a:pPr algn="ctr" fontAlgn="ctr"/>
                      <a:r>
                        <a:rPr lang="en-US" sz="1050" u="none" strike="noStrike" dirty="0">
                          <a:solidFill>
                            <a:schemeClr val="tx1"/>
                          </a:solidFill>
                          <a:effectLst/>
                          <a:latin typeface="Arial Black" panose="020B0A04020102020204" pitchFamily="34" charset="0"/>
                        </a:rPr>
                        <a:t>District</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en-US" sz="1050" u="none" strike="noStrike" dirty="0">
                          <a:solidFill>
                            <a:schemeClr val="tx1"/>
                          </a:solidFill>
                          <a:effectLst/>
                          <a:latin typeface="Arial Black" panose="020B0A04020102020204" pitchFamily="34" charset="0"/>
                        </a:rPr>
                        <a:t>Road Type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b"/>
                      <a:r>
                        <a:rPr lang="en-US" sz="1050" u="none" strike="noStrike" dirty="0">
                          <a:solidFill>
                            <a:schemeClr val="tx1"/>
                          </a:solidFill>
                          <a:effectLst/>
                          <a:latin typeface="Arial Black" panose="020B0A04020102020204" pitchFamily="34" charset="0"/>
                        </a:rPr>
                        <a:t>Total Miles NHS</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gridSpan="4">
                  <a:txBody>
                    <a:bodyPr/>
                    <a:lstStyle/>
                    <a:p>
                      <a:pPr algn="ctr" fontAlgn="b"/>
                      <a:r>
                        <a:rPr lang="en-US" sz="1050" u="none" strike="noStrike" dirty="0">
                          <a:solidFill>
                            <a:schemeClr val="tx1"/>
                          </a:solidFill>
                          <a:effectLst/>
                          <a:latin typeface="Arial Black" panose="020B0A04020102020204" pitchFamily="34" charset="0"/>
                        </a:rPr>
                        <a:t>Seismic PGA Zone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050" u="none" strike="noStrike" dirty="0">
                          <a:solidFill>
                            <a:schemeClr val="tx1"/>
                          </a:solidFill>
                          <a:effectLst/>
                          <a:latin typeface="Arial Black" panose="020B0A04020102020204" pitchFamily="34" charset="0"/>
                        </a:rPr>
                        <a:t>Floodplain</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b"/>
                      <a:r>
                        <a:rPr lang="en-US" sz="1050" u="none" strike="noStrike" dirty="0">
                          <a:solidFill>
                            <a:schemeClr val="tx1"/>
                          </a:solidFill>
                          <a:effectLst/>
                          <a:latin typeface="Arial Black" panose="020B0A04020102020204" pitchFamily="34" charset="0"/>
                        </a:rPr>
                        <a:t>Karst Potential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fontAlgn="b"/>
                      <a:r>
                        <a:rPr lang="en-US" sz="1050" u="none" strike="noStrike" dirty="0">
                          <a:solidFill>
                            <a:schemeClr val="tx1"/>
                          </a:solidFill>
                          <a:effectLst/>
                          <a:latin typeface="Arial Black" panose="020B0A04020102020204" pitchFamily="34" charset="0"/>
                        </a:rPr>
                        <a:t>Landslide Potential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3181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50" u="none" strike="noStrike" dirty="0">
                          <a:solidFill>
                            <a:schemeClr val="tx1"/>
                          </a:solidFill>
                          <a:effectLst/>
                          <a:latin typeface="Arial Black" panose="020B0A04020102020204" pitchFamily="34" charset="0"/>
                        </a:rPr>
                        <a:t>&gt;=60</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30-60</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18-30</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10-18</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c>
                  <a:txBody>
                    <a:bodyPr/>
                    <a:lstStyle/>
                    <a:p>
                      <a:pPr algn="ctr" fontAlgn="b"/>
                      <a:r>
                        <a:rPr lang="en-US" sz="1050" u="none" strike="noStrike" dirty="0">
                          <a:solidFill>
                            <a:schemeClr val="tx1"/>
                          </a:solidFill>
                          <a:effectLst/>
                          <a:latin typeface="Arial Black" panose="020B0A04020102020204" pitchFamily="34" charset="0"/>
                        </a:rPr>
                        <a:t>Major</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Moderate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High</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Moderate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dirty="0" smtClean="0">
                          <a:solidFill>
                            <a:schemeClr val="tx1"/>
                          </a:solidFill>
                          <a:effectLst/>
                          <a:latin typeface="Calibri" panose="020F0502020204030204" pitchFamily="34" charset="0"/>
                        </a:rPr>
                        <a:t>ALL</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3,278</a:t>
                      </a:r>
                      <a:endParaRPr lang="en-US"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111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388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842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895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rPr>
                        <a:t>Interstate</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799</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13</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70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65</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122</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36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316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161</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131</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21</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rPr>
                        <a:t>Parkway</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619</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26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30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138</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209</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46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95</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87</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95</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63</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rPr>
                        <a:t>US</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solidFill>
                            <a:schemeClr val="tx1"/>
                          </a:solidFill>
                          <a:effectLst/>
                        </a:rPr>
                        <a:t>1,187</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70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75</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170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303</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89</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396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104</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398</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129</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rPr>
                        <a:t>KY</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647</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2</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43</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15</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206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32</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126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110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271</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67</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rPr>
                        <a:t>Local Road</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26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16</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64161733"/>
              </p:ext>
            </p:extLst>
          </p:nvPr>
        </p:nvGraphicFramePr>
        <p:xfrm>
          <a:off x="2763296" y="4936070"/>
          <a:ext cx="8935518" cy="1590640"/>
        </p:xfrm>
        <a:graphic>
          <a:graphicData uri="http://schemas.openxmlformats.org/drawingml/2006/table">
            <a:tbl>
              <a:tblPr>
                <a:tableStyleId>{327F97BB-C833-4FB7-BDE5-3F7075034690}</a:tableStyleId>
              </a:tblPr>
              <a:tblGrid>
                <a:gridCol w="704636">
                  <a:extLst>
                    <a:ext uri="{9D8B030D-6E8A-4147-A177-3AD203B41FA5}">
                      <a16:colId xmlns:a16="http://schemas.microsoft.com/office/drawing/2014/main" val="20000"/>
                    </a:ext>
                  </a:extLst>
                </a:gridCol>
                <a:gridCol w="761401">
                  <a:extLst>
                    <a:ext uri="{9D8B030D-6E8A-4147-A177-3AD203B41FA5}">
                      <a16:colId xmlns:a16="http://schemas.microsoft.com/office/drawing/2014/main" val="20001"/>
                    </a:ext>
                  </a:extLst>
                </a:gridCol>
                <a:gridCol w="803701">
                  <a:extLst>
                    <a:ext uri="{9D8B030D-6E8A-4147-A177-3AD203B41FA5}">
                      <a16:colId xmlns:a16="http://schemas.microsoft.com/office/drawing/2014/main" val="20002"/>
                    </a:ext>
                  </a:extLst>
                </a:gridCol>
                <a:gridCol w="733201">
                  <a:extLst>
                    <a:ext uri="{9D8B030D-6E8A-4147-A177-3AD203B41FA5}">
                      <a16:colId xmlns:a16="http://schemas.microsoft.com/office/drawing/2014/main" val="20003"/>
                    </a:ext>
                  </a:extLst>
                </a:gridCol>
                <a:gridCol w="733201">
                  <a:extLst>
                    <a:ext uri="{9D8B030D-6E8A-4147-A177-3AD203B41FA5}">
                      <a16:colId xmlns:a16="http://schemas.microsoft.com/office/drawing/2014/main" val="20004"/>
                    </a:ext>
                  </a:extLst>
                </a:gridCol>
                <a:gridCol w="733201">
                  <a:extLst>
                    <a:ext uri="{9D8B030D-6E8A-4147-A177-3AD203B41FA5}">
                      <a16:colId xmlns:a16="http://schemas.microsoft.com/office/drawing/2014/main" val="20005"/>
                    </a:ext>
                  </a:extLst>
                </a:gridCol>
                <a:gridCol w="671142">
                  <a:extLst>
                    <a:ext uri="{9D8B030D-6E8A-4147-A177-3AD203B41FA5}">
                      <a16:colId xmlns:a16="http://schemas.microsoft.com/office/drawing/2014/main" val="20006"/>
                    </a:ext>
                  </a:extLst>
                </a:gridCol>
                <a:gridCol w="791734">
                  <a:extLst>
                    <a:ext uri="{9D8B030D-6E8A-4147-A177-3AD203B41FA5}">
                      <a16:colId xmlns:a16="http://schemas.microsoft.com/office/drawing/2014/main" val="20007"/>
                    </a:ext>
                  </a:extLst>
                </a:gridCol>
                <a:gridCol w="814276">
                  <a:extLst>
                    <a:ext uri="{9D8B030D-6E8A-4147-A177-3AD203B41FA5}">
                      <a16:colId xmlns:a16="http://schemas.microsoft.com/office/drawing/2014/main" val="20008"/>
                    </a:ext>
                  </a:extLst>
                </a:gridCol>
                <a:gridCol w="729675">
                  <a:extLst>
                    <a:ext uri="{9D8B030D-6E8A-4147-A177-3AD203B41FA5}">
                      <a16:colId xmlns:a16="http://schemas.microsoft.com/office/drawing/2014/main" val="20009"/>
                    </a:ext>
                  </a:extLst>
                </a:gridCol>
                <a:gridCol w="729675">
                  <a:extLst>
                    <a:ext uri="{9D8B030D-6E8A-4147-A177-3AD203B41FA5}">
                      <a16:colId xmlns:a16="http://schemas.microsoft.com/office/drawing/2014/main" val="20010"/>
                    </a:ext>
                  </a:extLst>
                </a:gridCol>
                <a:gridCol w="729675">
                  <a:extLst>
                    <a:ext uri="{9D8B030D-6E8A-4147-A177-3AD203B41FA5}">
                      <a16:colId xmlns:a16="http://schemas.microsoft.com/office/drawing/2014/main" val="20011"/>
                    </a:ext>
                  </a:extLst>
                </a:gridCol>
              </a:tblGrid>
              <a:tr h="318128">
                <a:tc rowSpan="2">
                  <a:txBody>
                    <a:bodyPr/>
                    <a:lstStyle/>
                    <a:p>
                      <a:pPr algn="ctr" fontAlgn="ctr"/>
                      <a:r>
                        <a:rPr lang="en-US" sz="1050" u="none" strike="noStrike" dirty="0">
                          <a:solidFill>
                            <a:schemeClr val="tx1"/>
                          </a:solidFill>
                          <a:effectLst/>
                          <a:latin typeface="Arial Black" panose="020B0A04020102020204" pitchFamily="34" charset="0"/>
                        </a:rPr>
                        <a:t>District</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en-US" sz="1050" b="0" i="0" u="none" strike="noStrike" dirty="0" smtClean="0">
                          <a:solidFill>
                            <a:schemeClr val="tx1"/>
                          </a:solidFill>
                          <a:effectLst/>
                          <a:latin typeface="Arial Black" panose="020B0A04020102020204" pitchFamily="34" charset="0"/>
                        </a:rPr>
                        <a:t>Asset</a:t>
                      </a:r>
                      <a:r>
                        <a:rPr lang="en-US" sz="1050" b="0" i="0" u="none" strike="noStrike" baseline="0" dirty="0" smtClean="0">
                          <a:solidFill>
                            <a:schemeClr val="tx1"/>
                          </a:solidFill>
                          <a:effectLst/>
                          <a:latin typeface="Arial Black" panose="020B0A04020102020204" pitchFamily="34" charset="0"/>
                        </a:rPr>
                        <a:t> Type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b"/>
                      <a:r>
                        <a:rPr lang="en-US" sz="1050" u="none" strike="noStrike" dirty="0" smtClean="0">
                          <a:solidFill>
                            <a:schemeClr val="tx1"/>
                          </a:solidFill>
                          <a:effectLst/>
                          <a:latin typeface="Arial Black" panose="020B0A04020102020204" pitchFamily="34" charset="0"/>
                        </a:rPr>
                        <a:t>Total Number</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gridSpan="4">
                  <a:txBody>
                    <a:bodyPr/>
                    <a:lstStyle/>
                    <a:p>
                      <a:pPr algn="ctr" fontAlgn="b"/>
                      <a:r>
                        <a:rPr lang="en-US" sz="1050" u="none" strike="noStrike" dirty="0">
                          <a:solidFill>
                            <a:schemeClr val="tx1"/>
                          </a:solidFill>
                          <a:effectLst/>
                          <a:latin typeface="Arial Black" panose="020B0A04020102020204" pitchFamily="34" charset="0"/>
                        </a:rPr>
                        <a:t>Seismic PGA Zone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050" u="none" strike="noStrike" dirty="0">
                          <a:solidFill>
                            <a:schemeClr val="tx1"/>
                          </a:solidFill>
                          <a:effectLst/>
                          <a:latin typeface="Arial Black" panose="020B0A04020102020204" pitchFamily="34" charset="0"/>
                        </a:rPr>
                        <a:t>Floodplain</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b"/>
                      <a:r>
                        <a:rPr lang="en-US" sz="1050" u="none" strike="noStrike" dirty="0">
                          <a:solidFill>
                            <a:schemeClr val="tx1"/>
                          </a:solidFill>
                          <a:effectLst/>
                          <a:latin typeface="Arial Black" panose="020B0A04020102020204" pitchFamily="34" charset="0"/>
                        </a:rPr>
                        <a:t>Karst Potential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fontAlgn="b"/>
                      <a:r>
                        <a:rPr lang="en-US" sz="1050" u="none" strike="noStrike" dirty="0">
                          <a:solidFill>
                            <a:schemeClr val="tx1"/>
                          </a:solidFill>
                          <a:effectLst/>
                          <a:latin typeface="Arial Black" panose="020B0A04020102020204" pitchFamily="34" charset="0"/>
                        </a:rPr>
                        <a:t>Landslide Potential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3181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50" u="none" strike="noStrike" dirty="0">
                          <a:solidFill>
                            <a:schemeClr val="tx1"/>
                          </a:solidFill>
                          <a:effectLst/>
                          <a:latin typeface="Arial Black" panose="020B0A04020102020204" pitchFamily="34" charset="0"/>
                        </a:rPr>
                        <a:t>&gt;=60</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30-60</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18-30</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10-18</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c>
                  <a:txBody>
                    <a:bodyPr/>
                    <a:lstStyle/>
                    <a:p>
                      <a:pPr algn="ctr" fontAlgn="b"/>
                      <a:r>
                        <a:rPr lang="en-US" sz="1050" u="none" strike="noStrike" dirty="0">
                          <a:solidFill>
                            <a:schemeClr val="tx1"/>
                          </a:solidFill>
                          <a:effectLst/>
                          <a:latin typeface="Arial Black" panose="020B0A04020102020204" pitchFamily="34" charset="0"/>
                        </a:rPr>
                        <a:t>Major</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Moderate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High</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50" u="none" strike="noStrike" dirty="0">
                          <a:solidFill>
                            <a:schemeClr val="tx1"/>
                          </a:solidFill>
                          <a:effectLst/>
                          <a:latin typeface="Arial Black" panose="020B0A04020102020204" pitchFamily="34" charset="0"/>
                        </a:rPr>
                        <a:t>Moderate</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b="0" i="0" u="none" strike="noStrike" dirty="0">
                          <a:solidFill>
                            <a:schemeClr val="tx1"/>
                          </a:solidFill>
                          <a:effectLst/>
                          <a:latin typeface="Calibri" panose="020F0502020204030204" pitchFamily="34" charset="0"/>
                        </a:rPr>
                        <a:t>Bridge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376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248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b="0" i="0" u="none" strike="noStrike" dirty="0">
                          <a:solidFill>
                            <a:schemeClr val="tx1"/>
                          </a:solidFill>
                          <a:effectLst/>
                          <a:latin typeface="Calibri" panose="020F0502020204030204" pitchFamily="34" charset="0"/>
                        </a:rPr>
                        <a:t>Culvert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390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8128">
                <a:tc>
                  <a:txBody>
                    <a:bodyPr/>
                    <a:lstStyle/>
                    <a:p>
                      <a:pPr algn="ctr" fontAlgn="b"/>
                      <a:r>
                        <a:rPr lang="en-US" sz="1050" u="none" strike="noStrike" dirty="0">
                          <a:solidFill>
                            <a:schemeClr val="tx1"/>
                          </a:solidFill>
                          <a:effectLst/>
                          <a:latin typeface="Arial Black" panose="020B0A04020102020204" pitchFamily="34" charset="0"/>
                        </a:rPr>
                        <a:t>ALL</a:t>
                      </a:r>
                      <a:endParaRPr lang="en-US" sz="1050" b="0" i="0" u="none" strike="noStrike" dirty="0">
                        <a:solidFill>
                          <a:schemeClr val="tx1"/>
                        </a:solidFill>
                        <a:effectLst/>
                        <a:latin typeface="Arial Black" panose="020B0A040201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b="0" i="0" u="none" strike="noStrike" dirty="0">
                          <a:solidFill>
                            <a:schemeClr val="tx1"/>
                          </a:solidFill>
                          <a:effectLst/>
                          <a:latin typeface="Calibri" panose="020F0502020204030204" pitchFamily="34" charset="0"/>
                        </a:rPr>
                        <a:t>Structure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1,495</a:t>
                      </a:r>
                      <a:endParaRPr lang="en-US" sz="11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233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338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221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7" name="TextBox 16"/>
          <p:cNvSpPr txBox="1"/>
          <p:nvPr/>
        </p:nvSpPr>
        <p:spPr>
          <a:xfrm>
            <a:off x="1007533" y="1930400"/>
            <a:ext cx="1430520" cy="830997"/>
          </a:xfrm>
          <a:prstGeom prst="rect">
            <a:avLst/>
          </a:prstGeom>
          <a:noFill/>
        </p:spPr>
        <p:txBody>
          <a:bodyPr wrap="none" rtlCol="0">
            <a:spAutoFit/>
          </a:bodyPr>
          <a:lstStyle/>
          <a:p>
            <a:pPr algn="r"/>
            <a:r>
              <a:rPr lang="en-US" sz="2400" b="1" dirty="0" smtClean="0">
                <a:solidFill>
                  <a:schemeClr val="bg1"/>
                </a:solidFill>
              </a:rPr>
              <a:t>Highway </a:t>
            </a:r>
          </a:p>
          <a:p>
            <a:pPr algn="r"/>
            <a:r>
              <a:rPr lang="en-US" sz="2400" b="1" dirty="0" smtClean="0">
                <a:solidFill>
                  <a:schemeClr val="bg1"/>
                </a:solidFill>
              </a:rPr>
              <a:t>Segments</a:t>
            </a:r>
            <a:endParaRPr lang="en-US" sz="2400" b="1" dirty="0">
              <a:solidFill>
                <a:schemeClr val="bg1"/>
              </a:solidFill>
            </a:endParaRPr>
          </a:p>
        </p:txBody>
      </p:sp>
      <p:sp>
        <p:nvSpPr>
          <p:cNvPr id="18" name="TextBox 17"/>
          <p:cNvSpPr txBox="1"/>
          <p:nvPr/>
        </p:nvSpPr>
        <p:spPr>
          <a:xfrm>
            <a:off x="1436369" y="5029205"/>
            <a:ext cx="1001684" cy="830997"/>
          </a:xfrm>
          <a:prstGeom prst="rect">
            <a:avLst/>
          </a:prstGeom>
          <a:noFill/>
        </p:spPr>
        <p:txBody>
          <a:bodyPr wrap="none" rtlCol="0">
            <a:spAutoFit/>
          </a:bodyPr>
          <a:lstStyle/>
          <a:p>
            <a:pPr algn="r"/>
            <a:r>
              <a:rPr lang="en-US" sz="2400" b="1" dirty="0" smtClean="0">
                <a:solidFill>
                  <a:schemeClr val="bg1"/>
                </a:solidFill>
              </a:rPr>
              <a:t>Other</a:t>
            </a:r>
          </a:p>
          <a:p>
            <a:pPr algn="r"/>
            <a:r>
              <a:rPr lang="en-US" sz="2400" b="1" dirty="0" smtClean="0">
                <a:solidFill>
                  <a:schemeClr val="bg1"/>
                </a:solidFill>
              </a:rPr>
              <a:t>Assets</a:t>
            </a:r>
            <a:endParaRPr lang="en-US" sz="2400" b="1" dirty="0">
              <a:solidFill>
                <a:schemeClr val="bg1"/>
              </a:solidFill>
            </a:endParaRPr>
          </a:p>
        </p:txBody>
      </p:sp>
    </p:spTree>
    <p:extLst>
      <p:ext uri="{BB962C8B-B14F-4D97-AF65-F5344CB8AC3E}">
        <p14:creationId xmlns:p14="http://schemas.microsoft.com/office/powerpoint/2010/main" val="3548364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8000"/>
          </a:xfrm>
          <a:prstGeom prst="rect">
            <a:avLst/>
          </a:prstGeom>
        </p:spPr>
      </p:pic>
      <p:grpSp>
        <p:nvGrpSpPr>
          <p:cNvPr id="5" name="Group 2"/>
          <p:cNvGrpSpPr>
            <a:grpSpLocks/>
          </p:cNvGrpSpPr>
          <p:nvPr/>
        </p:nvGrpSpPr>
        <p:grpSpPr bwMode="auto">
          <a:xfrm>
            <a:off x="0" y="-1112869"/>
            <a:ext cx="12192000" cy="1373579"/>
            <a:chOff x="0" y="0"/>
            <a:chExt cx="12240" cy="2182"/>
          </a:xfrm>
        </p:grpSpPr>
        <p:sp>
          <p:nvSpPr>
            <p:cNvPr id="6" name="Freeform 3"/>
            <p:cNvSpPr>
              <a:spLocks/>
            </p:cNvSpPr>
            <p:nvPr/>
          </p:nvSpPr>
          <p:spPr bwMode="auto">
            <a:xfrm>
              <a:off x="0" y="0"/>
              <a:ext cx="20" cy="2117"/>
            </a:xfrm>
            <a:custGeom>
              <a:avLst/>
              <a:gdLst>
                <a:gd name="T0" fmla="*/ 0 w 20"/>
                <a:gd name="T1" fmla="*/ 2116 h 2117"/>
                <a:gd name="T2" fmla="*/ 0 w 20"/>
                <a:gd name="T3" fmla="*/ 2116 h 2117"/>
                <a:gd name="T4" fmla="*/ 0 w 20"/>
                <a:gd name="T5" fmla="*/ 0 h 2117"/>
                <a:gd name="T6" fmla="*/ 0 w 20"/>
                <a:gd name="T7" fmla="*/ 0 h 2117"/>
                <a:gd name="T8" fmla="*/ 0 w 20"/>
                <a:gd name="T9" fmla="*/ 2116 h 2117"/>
              </a:gdLst>
              <a:ahLst/>
              <a:cxnLst>
                <a:cxn ang="0">
                  <a:pos x="T0" y="T1"/>
                </a:cxn>
                <a:cxn ang="0">
                  <a:pos x="T2" y="T3"/>
                </a:cxn>
                <a:cxn ang="0">
                  <a:pos x="T4" y="T5"/>
                </a:cxn>
                <a:cxn ang="0">
                  <a:pos x="T6" y="T7"/>
                </a:cxn>
                <a:cxn ang="0">
                  <a:pos x="T8" y="T9"/>
                </a:cxn>
              </a:cxnLst>
              <a:rect l="0" t="0" r="r" b="b"/>
              <a:pathLst>
                <a:path w="20" h="2117">
                  <a:moveTo>
                    <a:pt x="0" y="2116"/>
                  </a:moveTo>
                  <a:lnTo>
                    <a:pt x="0" y="2116"/>
                  </a:lnTo>
                  <a:lnTo>
                    <a:pt x="0" y="0"/>
                  </a:lnTo>
                  <a:lnTo>
                    <a:pt x="0" y="0"/>
                  </a:lnTo>
                  <a:lnTo>
                    <a:pt x="0" y="2116"/>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
            <p:cNvSpPr>
              <a:spLocks/>
            </p:cNvSpPr>
            <p:nvPr/>
          </p:nvSpPr>
          <p:spPr bwMode="auto">
            <a:xfrm>
              <a:off x="0" y="0"/>
              <a:ext cx="12240" cy="2045"/>
            </a:xfrm>
            <a:custGeom>
              <a:avLst/>
              <a:gdLst>
                <a:gd name="T0" fmla="*/ 0 w 12240"/>
                <a:gd name="T1" fmla="*/ 2044 h 2045"/>
                <a:gd name="T2" fmla="*/ 12240 w 12240"/>
                <a:gd name="T3" fmla="*/ 2044 h 2045"/>
                <a:gd name="T4" fmla="*/ 12240 w 12240"/>
                <a:gd name="T5" fmla="*/ 0 h 2045"/>
                <a:gd name="T6" fmla="*/ 0 w 12240"/>
                <a:gd name="T7" fmla="*/ 0 h 2045"/>
                <a:gd name="T8" fmla="*/ 0 w 12240"/>
                <a:gd name="T9" fmla="*/ 2044 h 2045"/>
              </a:gdLst>
              <a:ahLst/>
              <a:cxnLst>
                <a:cxn ang="0">
                  <a:pos x="T0" y="T1"/>
                </a:cxn>
                <a:cxn ang="0">
                  <a:pos x="T2" y="T3"/>
                </a:cxn>
                <a:cxn ang="0">
                  <a:pos x="T4" y="T5"/>
                </a:cxn>
                <a:cxn ang="0">
                  <a:pos x="T6" y="T7"/>
                </a:cxn>
                <a:cxn ang="0">
                  <a:pos x="T8" y="T9"/>
                </a:cxn>
              </a:cxnLst>
              <a:rect l="0" t="0" r="r" b="b"/>
              <a:pathLst>
                <a:path w="12240" h="2045">
                  <a:moveTo>
                    <a:pt x="0" y="2044"/>
                  </a:moveTo>
                  <a:lnTo>
                    <a:pt x="12240" y="2044"/>
                  </a:lnTo>
                  <a:lnTo>
                    <a:pt x="12240" y="0"/>
                  </a:lnTo>
                  <a:lnTo>
                    <a:pt x="0" y="0"/>
                  </a:lnTo>
                  <a:lnTo>
                    <a:pt x="0" y="2044"/>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a:off x="0" y="2044"/>
              <a:ext cx="12240" cy="137"/>
            </a:xfrm>
            <a:custGeom>
              <a:avLst/>
              <a:gdLst>
                <a:gd name="T0" fmla="*/ 0 w 12240"/>
                <a:gd name="T1" fmla="*/ 136 h 137"/>
                <a:gd name="T2" fmla="*/ 12240 w 12240"/>
                <a:gd name="T3" fmla="*/ 136 h 137"/>
                <a:gd name="T4" fmla="*/ 12240 w 12240"/>
                <a:gd name="T5" fmla="*/ 0 h 137"/>
                <a:gd name="T6" fmla="*/ 0 w 12240"/>
                <a:gd name="T7" fmla="*/ 0 h 137"/>
                <a:gd name="T8" fmla="*/ 0 w 12240"/>
                <a:gd name="T9" fmla="*/ 136 h 137"/>
              </a:gdLst>
              <a:ahLst/>
              <a:cxnLst>
                <a:cxn ang="0">
                  <a:pos x="T0" y="T1"/>
                </a:cxn>
                <a:cxn ang="0">
                  <a:pos x="T2" y="T3"/>
                </a:cxn>
                <a:cxn ang="0">
                  <a:pos x="T4" y="T5"/>
                </a:cxn>
                <a:cxn ang="0">
                  <a:pos x="T6" y="T7"/>
                </a:cxn>
                <a:cxn ang="0">
                  <a:pos x="T8" y="T9"/>
                </a:cxn>
              </a:cxnLst>
              <a:rect l="0" t="0" r="r" b="b"/>
              <a:pathLst>
                <a:path w="12240" h="137">
                  <a:moveTo>
                    <a:pt x="0" y="136"/>
                  </a:moveTo>
                  <a:lnTo>
                    <a:pt x="12240" y="136"/>
                  </a:lnTo>
                  <a:lnTo>
                    <a:pt x="12240" y="0"/>
                  </a:lnTo>
                  <a:lnTo>
                    <a:pt x="0" y="0"/>
                  </a:lnTo>
                  <a:lnTo>
                    <a:pt x="0" y="136"/>
                  </a:lnTo>
                  <a:close/>
                </a:path>
              </a:pathLst>
            </a:custGeom>
            <a:solidFill>
              <a:srgbClr val="E6A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Rectangle 106"/>
          <p:cNvSpPr>
            <a:spLocks noChangeArrowheads="1"/>
          </p:cNvSpPr>
          <p:nvPr/>
        </p:nvSpPr>
        <p:spPr bwMode="auto">
          <a:xfrm>
            <a:off x="3274979" y="6138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0" name="Rectangle 130"/>
          <p:cNvSpPr>
            <a:spLocks noChangeArrowheads="1"/>
          </p:cNvSpPr>
          <p:nvPr/>
        </p:nvSpPr>
        <p:spPr bwMode="auto">
          <a:xfrm>
            <a:off x="4170329" y="667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9"/>
          <p:cNvSpPr/>
          <p:nvPr/>
        </p:nvSpPr>
        <p:spPr>
          <a:xfrm>
            <a:off x="19922" y="-801887"/>
            <a:ext cx="8155890" cy="707886"/>
          </a:xfrm>
          <a:prstGeom prst="rect">
            <a:avLst/>
          </a:prstGeom>
          <a:noFill/>
        </p:spPr>
        <p:txBody>
          <a:bodyPr wrap="squar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Assessment Results</a:t>
            </a:r>
            <a:endParaRPr lang="en-US" sz="4000" b="1" spc="50" dirty="0">
              <a:ln w="0"/>
              <a:solidFill>
                <a:schemeClr val="bg2"/>
              </a:solidFill>
              <a:effectLst>
                <a:innerShdw blurRad="63500" dist="50800" dir="13500000">
                  <a:srgbClr val="000000">
                    <a:alpha val="50000"/>
                  </a:srgbClr>
                </a:innerShdw>
              </a:effectLst>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801" r="23738"/>
          <a:stretch/>
        </p:blipFill>
        <p:spPr>
          <a:xfrm>
            <a:off x="6753550" y="488903"/>
            <a:ext cx="5261681" cy="5394960"/>
          </a:xfrm>
          <a:prstGeom prst="rect">
            <a:avLst/>
          </a:prstGeom>
        </p:spPr>
      </p:pic>
      <p:sp>
        <p:nvSpPr>
          <p:cNvPr id="16" name="Content Placeholder 2"/>
          <p:cNvSpPr>
            <a:spLocks noGrp="1"/>
          </p:cNvSpPr>
          <p:nvPr>
            <p:ph idx="1"/>
          </p:nvPr>
        </p:nvSpPr>
        <p:spPr>
          <a:xfrm>
            <a:off x="324542" y="983178"/>
            <a:ext cx="6104466" cy="4900685"/>
          </a:xfrm>
          <a:noFill/>
        </p:spPr>
        <p:txBody>
          <a:bodyPr>
            <a:normAutofit/>
          </a:bodyPr>
          <a:lstStyle/>
          <a:p>
            <a:pPr>
              <a:buFont typeface="Wingdings" panose="05000000000000000000" pitchFamily="2" charset="2"/>
              <a:buChar char="§"/>
            </a:pPr>
            <a:r>
              <a:rPr lang="en-US" dirty="0" smtClean="0">
                <a:solidFill>
                  <a:schemeClr val="bg1"/>
                </a:solidFill>
              </a:rPr>
              <a:t>Identify assets with the greatest vulnerability to natural hazards for each District.  </a:t>
            </a:r>
          </a:p>
          <a:p>
            <a:pPr>
              <a:buFont typeface="Wingdings" panose="05000000000000000000" pitchFamily="2" charset="2"/>
              <a:buChar char="§"/>
            </a:pPr>
            <a:r>
              <a:rPr lang="en-US" dirty="0" smtClean="0">
                <a:solidFill>
                  <a:schemeClr val="bg1"/>
                </a:solidFill>
              </a:rPr>
              <a:t>Identify five most vulnerable assets in each KYTC District.  KYTC District 2 top 5:</a:t>
            </a:r>
          </a:p>
          <a:p>
            <a:pPr marL="914400" lvl="1" indent="-457200">
              <a:buFont typeface="+mj-lt"/>
              <a:buAutoNum type="arabicPeriod"/>
            </a:pPr>
            <a:r>
              <a:rPr lang="en-US" sz="1400" dirty="0" smtClean="0">
                <a:solidFill>
                  <a:schemeClr val="bg1"/>
                </a:solidFill>
              </a:rPr>
              <a:t>U.S. 41 Twin Bridges: earthquake and flood</a:t>
            </a:r>
          </a:p>
          <a:p>
            <a:pPr marL="914400" lvl="1" indent="-457200">
              <a:buFont typeface="+mj-lt"/>
              <a:buAutoNum type="arabicPeriod"/>
            </a:pPr>
            <a:r>
              <a:rPr lang="en-US" sz="1400" dirty="0" smtClean="0">
                <a:solidFill>
                  <a:schemeClr val="bg1"/>
                </a:solidFill>
              </a:rPr>
              <a:t>I-24 in Christian County: sinkholes and flood</a:t>
            </a:r>
          </a:p>
          <a:p>
            <a:pPr marL="914400" lvl="1" indent="-457200">
              <a:buFont typeface="+mj-lt"/>
              <a:buAutoNum type="arabicPeriod"/>
            </a:pPr>
            <a:r>
              <a:rPr lang="en-US" sz="1400" dirty="0" smtClean="0">
                <a:solidFill>
                  <a:schemeClr val="bg1"/>
                </a:solidFill>
              </a:rPr>
              <a:t>WKY Parkway in Ohio County: flooding concerns at Green River</a:t>
            </a:r>
          </a:p>
          <a:p>
            <a:pPr marL="914400" lvl="1" indent="-457200">
              <a:buFont typeface="+mj-lt"/>
              <a:buAutoNum type="arabicPeriod"/>
            </a:pPr>
            <a:r>
              <a:rPr lang="en-US" sz="1400" dirty="0" smtClean="0">
                <a:solidFill>
                  <a:schemeClr val="bg1"/>
                </a:solidFill>
              </a:rPr>
              <a:t>KY-2262 bridge over the Ohio R.: flood and earthquake</a:t>
            </a:r>
          </a:p>
          <a:p>
            <a:pPr marL="914400" lvl="1" indent="-457200">
              <a:buFont typeface="+mj-lt"/>
              <a:buAutoNum type="arabicPeriod"/>
            </a:pPr>
            <a:r>
              <a:rPr lang="en-US" sz="1400" dirty="0" smtClean="0">
                <a:solidFill>
                  <a:schemeClr val="bg1"/>
                </a:solidFill>
              </a:rPr>
              <a:t>WKY Parkway in Muhlenberg and Hopkins County: flooding concerns at Green and Pond Rivers</a:t>
            </a:r>
          </a:p>
          <a:p>
            <a:pPr marL="457200" lvl="1" indent="0">
              <a:buNone/>
            </a:pPr>
            <a:endParaRPr lang="en-US" sz="1200" dirty="0" smtClean="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315136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03"/>
            <a:ext cx="12192000" cy="6858000"/>
          </a:xfrm>
          <a:prstGeom prst="rect">
            <a:avLst/>
          </a:prstGeom>
        </p:spPr>
      </p:pic>
      <p:grpSp>
        <p:nvGrpSpPr>
          <p:cNvPr id="5" name="Group 2"/>
          <p:cNvGrpSpPr>
            <a:grpSpLocks/>
          </p:cNvGrpSpPr>
          <p:nvPr/>
        </p:nvGrpSpPr>
        <p:grpSpPr bwMode="auto">
          <a:xfrm>
            <a:off x="0" y="-1112869"/>
            <a:ext cx="12192000" cy="1876662"/>
            <a:chOff x="0" y="0"/>
            <a:chExt cx="12240" cy="2182"/>
          </a:xfrm>
        </p:grpSpPr>
        <p:sp>
          <p:nvSpPr>
            <p:cNvPr id="6" name="Freeform 3"/>
            <p:cNvSpPr>
              <a:spLocks/>
            </p:cNvSpPr>
            <p:nvPr/>
          </p:nvSpPr>
          <p:spPr bwMode="auto">
            <a:xfrm>
              <a:off x="0" y="0"/>
              <a:ext cx="20" cy="2117"/>
            </a:xfrm>
            <a:custGeom>
              <a:avLst/>
              <a:gdLst>
                <a:gd name="T0" fmla="*/ 0 w 20"/>
                <a:gd name="T1" fmla="*/ 2116 h 2117"/>
                <a:gd name="T2" fmla="*/ 0 w 20"/>
                <a:gd name="T3" fmla="*/ 2116 h 2117"/>
                <a:gd name="T4" fmla="*/ 0 w 20"/>
                <a:gd name="T5" fmla="*/ 0 h 2117"/>
                <a:gd name="T6" fmla="*/ 0 w 20"/>
                <a:gd name="T7" fmla="*/ 0 h 2117"/>
                <a:gd name="T8" fmla="*/ 0 w 20"/>
                <a:gd name="T9" fmla="*/ 2116 h 2117"/>
              </a:gdLst>
              <a:ahLst/>
              <a:cxnLst>
                <a:cxn ang="0">
                  <a:pos x="T0" y="T1"/>
                </a:cxn>
                <a:cxn ang="0">
                  <a:pos x="T2" y="T3"/>
                </a:cxn>
                <a:cxn ang="0">
                  <a:pos x="T4" y="T5"/>
                </a:cxn>
                <a:cxn ang="0">
                  <a:pos x="T6" y="T7"/>
                </a:cxn>
                <a:cxn ang="0">
                  <a:pos x="T8" y="T9"/>
                </a:cxn>
              </a:cxnLst>
              <a:rect l="0" t="0" r="r" b="b"/>
              <a:pathLst>
                <a:path w="20" h="2117">
                  <a:moveTo>
                    <a:pt x="0" y="2116"/>
                  </a:moveTo>
                  <a:lnTo>
                    <a:pt x="0" y="2116"/>
                  </a:lnTo>
                  <a:lnTo>
                    <a:pt x="0" y="0"/>
                  </a:lnTo>
                  <a:lnTo>
                    <a:pt x="0" y="0"/>
                  </a:lnTo>
                  <a:lnTo>
                    <a:pt x="0" y="2116"/>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
            <p:cNvSpPr>
              <a:spLocks/>
            </p:cNvSpPr>
            <p:nvPr/>
          </p:nvSpPr>
          <p:spPr bwMode="auto">
            <a:xfrm>
              <a:off x="0" y="0"/>
              <a:ext cx="12240" cy="2045"/>
            </a:xfrm>
            <a:custGeom>
              <a:avLst/>
              <a:gdLst>
                <a:gd name="T0" fmla="*/ 0 w 12240"/>
                <a:gd name="T1" fmla="*/ 2044 h 2045"/>
                <a:gd name="T2" fmla="*/ 12240 w 12240"/>
                <a:gd name="T3" fmla="*/ 2044 h 2045"/>
                <a:gd name="T4" fmla="*/ 12240 w 12240"/>
                <a:gd name="T5" fmla="*/ 0 h 2045"/>
                <a:gd name="T6" fmla="*/ 0 w 12240"/>
                <a:gd name="T7" fmla="*/ 0 h 2045"/>
                <a:gd name="T8" fmla="*/ 0 w 12240"/>
                <a:gd name="T9" fmla="*/ 2044 h 2045"/>
              </a:gdLst>
              <a:ahLst/>
              <a:cxnLst>
                <a:cxn ang="0">
                  <a:pos x="T0" y="T1"/>
                </a:cxn>
                <a:cxn ang="0">
                  <a:pos x="T2" y="T3"/>
                </a:cxn>
                <a:cxn ang="0">
                  <a:pos x="T4" y="T5"/>
                </a:cxn>
                <a:cxn ang="0">
                  <a:pos x="T6" y="T7"/>
                </a:cxn>
                <a:cxn ang="0">
                  <a:pos x="T8" y="T9"/>
                </a:cxn>
              </a:cxnLst>
              <a:rect l="0" t="0" r="r" b="b"/>
              <a:pathLst>
                <a:path w="12240" h="2045">
                  <a:moveTo>
                    <a:pt x="0" y="2044"/>
                  </a:moveTo>
                  <a:lnTo>
                    <a:pt x="12240" y="2044"/>
                  </a:lnTo>
                  <a:lnTo>
                    <a:pt x="12240" y="0"/>
                  </a:lnTo>
                  <a:lnTo>
                    <a:pt x="0" y="0"/>
                  </a:lnTo>
                  <a:lnTo>
                    <a:pt x="0" y="2044"/>
                  </a:lnTo>
                  <a:close/>
                </a:path>
              </a:pathLst>
            </a:custGeom>
            <a:solidFill>
              <a:srgbClr val="00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a:off x="0" y="2044"/>
              <a:ext cx="12240" cy="137"/>
            </a:xfrm>
            <a:custGeom>
              <a:avLst/>
              <a:gdLst>
                <a:gd name="T0" fmla="*/ 0 w 12240"/>
                <a:gd name="T1" fmla="*/ 136 h 137"/>
                <a:gd name="T2" fmla="*/ 12240 w 12240"/>
                <a:gd name="T3" fmla="*/ 136 h 137"/>
                <a:gd name="T4" fmla="*/ 12240 w 12240"/>
                <a:gd name="T5" fmla="*/ 0 h 137"/>
                <a:gd name="T6" fmla="*/ 0 w 12240"/>
                <a:gd name="T7" fmla="*/ 0 h 137"/>
                <a:gd name="T8" fmla="*/ 0 w 12240"/>
                <a:gd name="T9" fmla="*/ 136 h 137"/>
              </a:gdLst>
              <a:ahLst/>
              <a:cxnLst>
                <a:cxn ang="0">
                  <a:pos x="T0" y="T1"/>
                </a:cxn>
                <a:cxn ang="0">
                  <a:pos x="T2" y="T3"/>
                </a:cxn>
                <a:cxn ang="0">
                  <a:pos x="T4" y="T5"/>
                </a:cxn>
                <a:cxn ang="0">
                  <a:pos x="T6" y="T7"/>
                </a:cxn>
                <a:cxn ang="0">
                  <a:pos x="T8" y="T9"/>
                </a:cxn>
              </a:cxnLst>
              <a:rect l="0" t="0" r="r" b="b"/>
              <a:pathLst>
                <a:path w="12240" h="137">
                  <a:moveTo>
                    <a:pt x="0" y="136"/>
                  </a:moveTo>
                  <a:lnTo>
                    <a:pt x="12240" y="136"/>
                  </a:lnTo>
                  <a:lnTo>
                    <a:pt x="12240" y="0"/>
                  </a:lnTo>
                  <a:lnTo>
                    <a:pt x="0" y="0"/>
                  </a:lnTo>
                  <a:lnTo>
                    <a:pt x="0" y="136"/>
                  </a:lnTo>
                  <a:close/>
                </a:path>
              </a:pathLst>
            </a:custGeom>
            <a:solidFill>
              <a:srgbClr val="E6A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Rectangle 106"/>
          <p:cNvSpPr>
            <a:spLocks noChangeArrowheads="1"/>
          </p:cNvSpPr>
          <p:nvPr/>
        </p:nvSpPr>
        <p:spPr bwMode="auto">
          <a:xfrm>
            <a:off x="3274979" y="6138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0" name="Rectangle 130"/>
          <p:cNvSpPr>
            <a:spLocks noChangeArrowheads="1"/>
          </p:cNvSpPr>
          <p:nvPr/>
        </p:nvSpPr>
        <p:spPr bwMode="auto">
          <a:xfrm>
            <a:off x="4170329" y="667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9"/>
          <p:cNvSpPr/>
          <p:nvPr/>
        </p:nvSpPr>
        <p:spPr>
          <a:xfrm>
            <a:off x="19920" y="-803129"/>
            <a:ext cx="8381801" cy="707886"/>
          </a:xfrm>
          <a:prstGeom prst="rect">
            <a:avLst/>
          </a:prstGeom>
          <a:noFill/>
        </p:spPr>
        <p:txBody>
          <a:bodyPr wrap="squar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Assessment Results (cont.)</a:t>
            </a:r>
            <a:endParaRPr lang="en-US" sz="4000" b="1" spc="50" dirty="0">
              <a:ln w="0"/>
              <a:solidFill>
                <a:schemeClr val="bg2"/>
              </a:solidFill>
              <a:effectLst>
                <a:innerShdw blurRad="63500" dist="50800" dir="13500000">
                  <a:srgbClr val="000000">
                    <a:alpha val="50000"/>
                  </a:srgbClr>
                </a:innerShdw>
              </a:effectLst>
            </a:endParaRPr>
          </a:p>
        </p:txBody>
      </p:sp>
      <p:sp>
        <p:nvSpPr>
          <p:cNvPr id="16" name="Content Placeholder 2"/>
          <p:cNvSpPr>
            <a:spLocks noGrp="1"/>
          </p:cNvSpPr>
          <p:nvPr>
            <p:ph idx="1"/>
          </p:nvPr>
        </p:nvSpPr>
        <p:spPr>
          <a:xfrm>
            <a:off x="118334" y="860611"/>
            <a:ext cx="6153374" cy="5023251"/>
          </a:xfrm>
          <a:noFill/>
        </p:spPr>
        <p:txBody>
          <a:bodyPr>
            <a:normAutofit/>
          </a:bodyPr>
          <a:lstStyle/>
          <a:p>
            <a:pPr>
              <a:buFont typeface="Wingdings" panose="05000000000000000000" pitchFamily="2" charset="2"/>
              <a:buChar char="§"/>
            </a:pPr>
            <a:r>
              <a:rPr lang="en-US" dirty="0" smtClean="0">
                <a:solidFill>
                  <a:schemeClr val="bg1"/>
                </a:solidFill>
              </a:rPr>
              <a:t>Identify all NHS assets that have experienced failure or disruption from extreme weather or natural hazards for each District.</a:t>
            </a:r>
          </a:p>
          <a:p>
            <a:pPr>
              <a:buFont typeface="Wingdings" panose="05000000000000000000" pitchFamily="2" charset="2"/>
              <a:buChar char="§"/>
            </a:pPr>
            <a:r>
              <a:rPr lang="en-US" dirty="0" smtClean="0">
                <a:solidFill>
                  <a:schemeClr val="bg1"/>
                </a:solidFill>
              </a:rPr>
              <a:t>Identify other vulnerable KYTC assets (maintenance facilities, other vital infrastructure) in each KYTC District.  </a:t>
            </a:r>
            <a:endParaRPr lang="en-US" dirty="0">
              <a:solidFill>
                <a:schemeClr val="bg1"/>
              </a:solidFill>
            </a:endParaRPr>
          </a:p>
        </p:txBody>
      </p:sp>
      <p:pic>
        <p:nvPicPr>
          <p:cNvPr id="12" name="Picture 2" descr="FloodMapEvaluations"/>
          <p:cNvPicPr>
            <a:picLocks noChangeAspect="1" noChangeArrowheads="1"/>
          </p:cNvPicPr>
          <p:nvPr/>
        </p:nvPicPr>
        <p:blipFill>
          <a:blip r:embed="rId3" cstate="print">
            <a:extLst>
              <a:ext uri="{28A0092B-C50C-407E-A947-70E740481C1C}">
                <a14:useLocalDpi xmlns:a14="http://schemas.microsoft.com/office/drawing/2010/main" val="0"/>
              </a:ext>
            </a:extLst>
          </a:blip>
          <a:srcRect l="4086" t="19630" r="4234" b="12009"/>
          <a:stretch>
            <a:fillRect/>
          </a:stretch>
        </p:blipFill>
        <p:spPr bwMode="auto">
          <a:xfrm>
            <a:off x="6096000" y="2036861"/>
            <a:ext cx="5943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46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44110"/>
            <a:ext cx="10515600" cy="4267200"/>
          </a:xfrm>
        </p:spPr>
        <p:txBody>
          <a:bodyPr>
            <a:normAutofit fontScale="92500" lnSpcReduction="10000"/>
          </a:bodyPr>
          <a:lstStyle/>
          <a:p>
            <a:r>
              <a:rPr lang="en-US" sz="2400" dirty="0" smtClean="0"/>
              <a:t>Implement findings into KYTC’s risk based transportation asset management plan that is currently being finalized for June 2019 submittal to FHWA.   Risk register development of high risk assets from past vulnerability assessment.</a:t>
            </a:r>
          </a:p>
          <a:p>
            <a:endParaRPr lang="en-US" sz="2400" dirty="0" smtClean="0"/>
          </a:p>
          <a:p>
            <a:r>
              <a:rPr lang="en-US" sz="2400" dirty="0" smtClean="0"/>
              <a:t>FHWA Pilot Project on integrating the effects of extreme weather and climate change into transportation asset management.  Kentucky was one of six states that was awarded a pilot project in August 2017.  Final report due to FHWA February 1, 2019. </a:t>
            </a:r>
          </a:p>
          <a:p>
            <a:endParaRPr lang="en-US" sz="2400" dirty="0" smtClean="0"/>
          </a:p>
          <a:p>
            <a:r>
              <a:rPr lang="en-US" sz="2400" dirty="0" smtClean="0"/>
              <a:t>For the FHWA Pilot project, KYTC has been focused on:</a:t>
            </a:r>
          </a:p>
          <a:p>
            <a:pPr lvl="1"/>
            <a:r>
              <a:rPr lang="en-US" sz="2000" dirty="0" smtClean="0"/>
              <a:t>Refinement of bridge vulnerability; development of bridge vulnerability scoring tool</a:t>
            </a:r>
          </a:p>
          <a:p>
            <a:pPr lvl="1"/>
            <a:r>
              <a:rPr lang="en-US" sz="2000" dirty="0" smtClean="0"/>
              <a:t>Future pavement performance using projected climate data</a:t>
            </a:r>
          </a:p>
          <a:p>
            <a:pPr lvl="1"/>
            <a:r>
              <a:rPr lang="en-US" sz="2000" dirty="0" smtClean="0"/>
              <a:t>Process improvements</a:t>
            </a:r>
          </a:p>
          <a:p>
            <a:pPr lvl="1"/>
            <a:endParaRPr lang="en-US" sz="1600" dirty="0" smtClean="0"/>
          </a:p>
          <a:p>
            <a:endParaRPr lang="en-US" sz="2400" dirty="0"/>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Current Activities and Next Steps </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92205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81048"/>
            <a:ext cx="10515600" cy="4561489"/>
          </a:xfrm>
        </p:spPr>
        <p:txBody>
          <a:bodyPr>
            <a:normAutofit/>
          </a:bodyPr>
          <a:lstStyle/>
          <a:p>
            <a:r>
              <a:rPr lang="en-US" sz="2400" dirty="0" smtClean="0"/>
              <a:t>Development of GIS based KYTC Vulnerability mapping tool and mapping of ER events to aid KYTC  and FHWA with 23 CFR Part 667 compliance.</a:t>
            </a:r>
          </a:p>
          <a:p>
            <a:pPr marL="0" indent="0">
              <a:buNone/>
            </a:pPr>
            <a:endParaRPr lang="en-US" sz="2400" dirty="0" smtClean="0"/>
          </a:p>
          <a:p>
            <a:r>
              <a:rPr lang="en-US" sz="2400" dirty="0" smtClean="0"/>
              <a:t>Implement assessment findings into KYTC’s Planning, Design, Operations, and Maintenance processes.  </a:t>
            </a:r>
          </a:p>
          <a:p>
            <a:endParaRPr lang="en-US" sz="2400" dirty="0" smtClean="0"/>
          </a:p>
          <a:p>
            <a:r>
              <a:rPr lang="en-US" sz="2400" dirty="0" smtClean="0"/>
              <a:t>Formation of KYTC Resiliency Team.</a:t>
            </a:r>
          </a:p>
          <a:p>
            <a:endParaRPr lang="en-US" sz="2400" dirty="0"/>
          </a:p>
          <a:p>
            <a:r>
              <a:rPr lang="en-US" sz="2400" dirty="0" smtClean="0"/>
              <a:t>Future refinement of vulnerability for integration into KYTC’s SHIFT project prioritization process.</a:t>
            </a:r>
          </a:p>
          <a:p>
            <a:endParaRPr lang="en-US" sz="2400" dirty="0"/>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Current Activities and Next Steps </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43425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In December of 2014, the Federal Highway Administration (FHWA) issued Order 5520 to establish a policy on preparedness and resilience to climate change and extreme weather events.  </a:t>
            </a:r>
            <a:endParaRPr lang="en-US" dirty="0" smtClean="0"/>
          </a:p>
          <a:p>
            <a:r>
              <a:rPr lang="en-US" dirty="0" smtClean="0"/>
              <a:t>As </a:t>
            </a:r>
            <a:r>
              <a:rPr lang="en-US" dirty="0"/>
              <a:t>part of this directive, state transportation agencies are instructed to implement and evaluate risk-based and cost-effective strategies to minimize climate and extreme weather risks and protect critical infrastructure using the best available science, technology and information</a:t>
            </a:r>
            <a:r>
              <a:rPr lang="en-US" dirty="0" smtClean="0"/>
              <a:t>.</a:t>
            </a:r>
          </a:p>
          <a:p>
            <a:r>
              <a:rPr lang="en-US" dirty="0" smtClean="0"/>
              <a:t>Requirements from Moving Ahead for Progress in the 21</a:t>
            </a:r>
            <a:r>
              <a:rPr lang="en-US" baseline="30000" dirty="0" smtClean="0"/>
              <a:t>st</a:t>
            </a:r>
            <a:r>
              <a:rPr lang="en-US" dirty="0" smtClean="0"/>
              <a:t> Century Act (Map-21), codified into 23 CFR 515 and 667, mandates state DOTs to develop a risk based asset management plan for the National Highway System (NHS).</a:t>
            </a:r>
            <a:endParaRPr lang="en-US" dirty="0"/>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Overview</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5842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Perform a vulnerability assessment that identifies KYTC’s assets that are at risk to extreme weather events and other natural hazards</a:t>
            </a:r>
          </a:p>
          <a:p>
            <a:pPr lvl="1"/>
            <a:r>
              <a:rPr lang="en-US" dirty="0" smtClean="0"/>
              <a:t>Quantitative (existing data)</a:t>
            </a:r>
          </a:p>
          <a:p>
            <a:pPr lvl="1"/>
            <a:r>
              <a:rPr lang="en-US" dirty="0" smtClean="0"/>
              <a:t>Qualitative (local knowledge)</a:t>
            </a:r>
          </a:p>
          <a:p>
            <a:r>
              <a:rPr lang="en-US" dirty="0" smtClean="0"/>
              <a:t>Identify assets that are at greatest need of assessment</a:t>
            </a:r>
          </a:p>
          <a:p>
            <a:pPr lvl="1"/>
            <a:r>
              <a:rPr lang="en-US" dirty="0" smtClean="0"/>
              <a:t>National Highway System</a:t>
            </a:r>
          </a:p>
          <a:p>
            <a:pPr lvl="1"/>
            <a:r>
              <a:rPr lang="en-US" dirty="0" smtClean="0"/>
              <a:t>KYTC District Maintenance Facilities and other critical KYTC infrastructure </a:t>
            </a:r>
          </a:p>
          <a:p>
            <a:r>
              <a:rPr lang="en-US" dirty="0" smtClean="0"/>
              <a:t>Identify assets that could be a future risk to increased extreme weather events as a result of climate change</a:t>
            </a:r>
          </a:p>
          <a:p>
            <a:r>
              <a:rPr lang="en-US" dirty="0" smtClean="0"/>
              <a:t>Compile data and assessments into a GIS database</a:t>
            </a:r>
          </a:p>
          <a:p>
            <a:r>
              <a:rPr lang="en-US" dirty="0" smtClean="0"/>
              <a:t>Implement findings into KYTC’s risk based asset management plan required under MAP-21</a:t>
            </a:r>
            <a:endParaRPr lang="en-US" dirty="0"/>
          </a:p>
          <a:p>
            <a:pPr marL="0" indent="0">
              <a:buNone/>
            </a:pPr>
            <a:endParaRPr lang="en-US" dirty="0"/>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Project goals</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5013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442" y="2276256"/>
            <a:ext cx="10515600" cy="4351338"/>
          </a:xfrm>
        </p:spPr>
        <p:txBody>
          <a:bodyPr>
            <a:normAutofit fontScale="70000" lnSpcReduction="20000"/>
          </a:bodyPr>
          <a:lstStyle/>
          <a:p>
            <a:pPr marL="0" indent="0">
              <a:buNone/>
            </a:pPr>
            <a:r>
              <a:rPr lang="en-US" sz="3800" b="1" dirty="0" smtClean="0"/>
              <a:t>What is the National Highway System?</a:t>
            </a:r>
          </a:p>
          <a:p>
            <a:r>
              <a:rPr lang="en-US" dirty="0"/>
              <a:t>The National Highway </a:t>
            </a:r>
            <a:r>
              <a:rPr lang="en-US" dirty="0" smtClean="0"/>
              <a:t>System (NHS) is a network of </a:t>
            </a:r>
            <a:r>
              <a:rPr lang="en-US" dirty="0"/>
              <a:t>roadways </a:t>
            </a:r>
            <a:r>
              <a:rPr lang="en-US" dirty="0" smtClean="0"/>
              <a:t>vitally important </a:t>
            </a:r>
            <a:r>
              <a:rPr lang="en-US" dirty="0"/>
              <a:t>to the nation’s economy, defense, and mobility. The </a:t>
            </a:r>
            <a:r>
              <a:rPr lang="en-US" dirty="0" smtClean="0"/>
              <a:t>NHS includes:</a:t>
            </a:r>
            <a:endParaRPr lang="en-US" dirty="0"/>
          </a:p>
          <a:p>
            <a:r>
              <a:rPr lang="en-US" dirty="0" smtClean="0"/>
              <a:t>The </a:t>
            </a:r>
            <a:r>
              <a:rPr lang="en-US" b="1" dirty="0"/>
              <a:t>Eisenhower Interstate </a:t>
            </a:r>
            <a:r>
              <a:rPr lang="en-US" b="1" dirty="0" smtClean="0"/>
              <a:t>System</a:t>
            </a:r>
            <a:r>
              <a:rPr lang="en-US" dirty="0" smtClean="0"/>
              <a:t>.</a:t>
            </a:r>
            <a:endParaRPr lang="en-US" dirty="0"/>
          </a:p>
          <a:p>
            <a:r>
              <a:rPr lang="en-US" b="1" dirty="0"/>
              <a:t>Other Principal Arterials:</a:t>
            </a:r>
            <a:r>
              <a:rPr lang="en-US" dirty="0"/>
              <a:t> These are highways in rural and urban areas which provide access between an arterial and a major port, airport, public transportation facility, or other intermodal transportation facility.</a:t>
            </a:r>
          </a:p>
          <a:p>
            <a:r>
              <a:rPr lang="en-US" b="1" dirty="0"/>
              <a:t>Strategic Highway Network (STRAHNET):</a:t>
            </a:r>
            <a:r>
              <a:rPr lang="en-US" dirty="0"/>
              <a:t> </a:t>
            </a:r>
            <a:r>
              <a:rPr lang="en-US" dirty="0" smtClean="0"/>
              <a:t>Network </a:t>
            </a:r>
            <a:r>
              <a:rPr lang="en-US" dirty="0"/>
              <a:t>of highways </a:t>
            </a:r>
            <a:r>
              <a:rPr lang="en-US" dirty="0" smtClean="0"/>
              <a:t>important </a:t>
            </a:r>
            <a:r>
              <a:rPr lang="en-US" dirty="0"/>
              <a:t>to the United States’ strategic defense policy and which provide defense access, continuity and emergency capabilities for defense purposes.</a:t>
            </a:r>
          </a:p>
          <a:p>
            <a:r>
              <a:rPr lang="en-US" b="1" dirty="0"/>
              <a:t>Major Strategic Highway Network Connectors:</a:t>
            </a:r>
            <a:r>
              <a:rPr lang="en-US" dirty="0"/>
              <a:t> </a:t>
            </a:r>
            <a:r>
              <a:rPr lang="en-US" dirty="0" smtClean="0"/>
              <a:t>Highways that </a:t>
            </a:r>
            <a:r>
              <a:rPr lang="en-US" dirty="0"/>
              <a:t>provide access between major military installations and highways which are part of the Strategic Highway Network.</a:t>
            </a:r>
          </a:p>
          <a:p>
            <a:r>
              <a:rPr lang="en-US" b="1" dirty="0"/>
              <a:t>Intermodal Connectors:</a:t>
            </a:r>
            <a:r>
              <a:rPr lang="en-US" dirty="0"/>
              <a:t> </a:t>
            </a:r>
            <a:r>
              <a:rPr lang="en-US" dirty="0" smtClean="0"/>
              <a:t>Highways that provide </a:t>
            </a:r>
            <a:r>
              <a:rPr lang="en-US" dirty="0"/>
              <a:t>access between major intermodal facilities and the other four </a:t>
            </a:r>
            <a:r>
              <a:rPr lang="en-US" dirty="0" smtClean="0"/>
              <a:t>NHS subsystems. </a:t>
            </a:r>
            <a:endParaRPr lang="en-US" dirty="0"/>
          </a:p>
          <a:p>
            <a:pPr marL="0" indent="0">
              <a:buNone/>
            </a:pPr>
            <a:endParaRPr lang="en-US" sz="1800" dirty="0"/>
          </a:p>
        </p:txBody>
      </p:sp>
      <p:sp>
        <p:nvSpPr>
          <p:cNvPr id="3" name="TextBox 2"/>
          <p:cNvSpPr txBox="1"/>
          <p:nvPr/>
        </p:nvSpPr>
        <p:spPr>
          <a:xfrm>
            <a:off x="1261240" y="420413"/>
            <a:ext cx="5002926" cy="646331"/>
          </a:xfrm>
          <a:prstGeom prst="rect">
            <a:avLst/>
          </a:prstGeom>
          <a:noFill/>
        </p:spPr>
        <p:txBody>
          <a:bodyPr wrap="square" rtlCol="0">
            <a:spAutoFit/>
          </a:bodyPr>
          <a:lstStyle/>
          <a:p>
            <a:r>
              <a:rPr lang="en-US" sz="3600" dirty="0" smtClean="0">
                <a:solidFill>
                  <a:schemeClr val="bg1"/>
                </a:solidFill>
              </a:rPr>
              <a:t>National Highway System</a:t>
            </a:r>
            <a:endParaRPr lang="en-US" sz="3600" dirty="0">
              <a:solidFill>
                <a:schemeClr val="bg1"/>
              </a:solidFill>
            </a:endParaRPr>
          </a:p>
        </p:txBody>
      </p:sp>
    </p:spTree>
    <p:extLst>
      <p:ext uri="{BB962C8B-B14F-4D97-AF65-F5344CB8AC3E}">
        <p14:creationId xmlns:p14="http://schemas.microsoft.com/office/powerpoint/2010/main" val="3423327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1240" y="420413"/>
            <a:ext cx="5002926" cy="646331"/>
          </a:xfrm>
          <a:prstGeom prst="rect">
            <a:avLst/>
          </a:prstGeom>
          <a:noFill/>
        </p:spPr>
        <p:txBody>
          <a:bodyPr wrap="square" rtlCol="0">
            <a:spAutoFit/>
          </a:bodyPr>
          <a:lstStyle/>
          <a:p>
            <a:r>
              <a:rPr lang="en-US" sz="3600" dirty="0" smtClean="0">
                <a:solidFill>
                  <a:schemeClr val="bg1"/>
                </a:solidFill>
              </a:rPr>
              <a:t>NHS in Kentucky</a:t>
            </a:r>
            <a:endParaRPr lang="en-US" sz="3600" dirty="0">
              <a:solidFill>
                <a:schemeClr val="bg1"/>
              </a:solidFill>
            </a:endParaRPr>
          </a:p>
        </p:txBody>
      </p:sp>
      <p:pic>
        <p:nvPicPr>
          <p:cNvPr id="6" name="Picture 5"/>
          <p:cNvPicPr>
            <a:picLocks noChangeAspect="1"/>
          </p:cNvPicPr>
          <p:nvPr/>
        </p:nvPicPr>
        <p:blipFill>
          <a:blip r:embed="rId2"/>
          <a:stretch>
            <a:fillRect/>
          </a:stretch>
        </p:blipFill>
        <p:spPr>
          <a:xfrm>
            <a:off x="1681163" y="1398141"/>
            <a:ext cx="8661016" cy="5381105"/>
          </a:xfrm>
          <a:prstGeom prst="rect">
            <a:avLst/>
          </a:prstGeom>
        </p:spPr>
      </p:pic>
    </p:spTree>
    <p:extLst>
      <p:ext uri="{BB962C8B-B14F-4D97-AF65-F5344CB8AC3E}">
        <p14:creationId xmlns:p14="http://schemas.microsoft.com/office/powerpoint/2010/main" val="375971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442" y="2276256"/>
            <a:ext cx="10515600" cy="4351338"/>
          </a:xfrm>
        </p:spPr>
        <p:txBody>
          <a:bodyPr>
            <a:normAutofit lnSpcReduction="10000"/>
          </a:bodyPr>
          <a:lstStyle/>
          <a:p>
            <a:pPr marL="0" indent="0">
              <a:buNone/>
            </a:pPr>
            <a:r>
              <a:rPr lang="en-US" sz="1050" dirty="0" smtClean="0"/>
              <a:t>●    </a:t>
            </a:r>
            <a:r>
              <a:rPr lang="en-US" sz="2400" dirty="0" smtClean="0"/>
              <a:t>National Highway System Assets Assessed in Kentucky</a:t>
            </a:r>
          </a:p>
          <a:p>
            <a:pPr marL="0" indent="0">
              <a:buNone/>
            </a:pPr>
            <a:r>
              <a:rPr lang="en-US" sz="2400" dirty="0"/>
              <a:t>	</a:t>
            </a:r>
            <a:r>
              <a:rPr lang="en-US" sz="1050" dirty="0" smtClean="0"/>
              <a:t>●  </a:t>
            </a:r>
            <a:r>
              <a:rPr lang="en-US" sz="1800" dirty="0" smtClean="0"/>
              <a:t>3,278 Miles of Roadway</a:t>
            </a:r>
          </a:p>
          <a:p>
            <a:pPr marL="0" indent="0">
              <a:buNone/>
            </a:pPr>
            <a:r>
              <a:rPr lang="en-US" sz="1050" dirty="0"/>
              <a:t>	</a:t>
            </a:r>
            <a:r>
              <a:rPr lang="en-US" sz="1050" dirty="0" smtClean="0"/>
              <a:t>●  </a:t>
            </a:r>
            <a:r>
              <a:rPr lang="en-US" sz="1800" dirty="0" smtClean="0"/>
              <a:t>830 Bridges</a:t>
            </a:r>
          </a:p>
          <a:p>
            <a:pPr marL="0" indent="0">
              <a:buNone/>
            </a:pPr>
            <a:r>
              <a:rPr lang="en-US" sz="1050" dirty="0"/>
              <a:t>	</a:t>
            </a:r>
            <a:r>
              <a:rPr lang="en-US" sz="1050" dirty="0" smtClean="0"/>
              <a:t>●  </a:t>
            </a:r>
            <a:r>
              <a:rPr lang="en-US" sz="1800" dirty="0" smtClean="0"/>
              <a:t>390 Culvert Locations</a:t>
            </a:r>
          </a:p>
          <a:p>
            <a:pPr marL="0" indent="0">
              <a:buNone/>
            </a:pPr>
            <a:r>
              <a:rPr lang="en-US" sz="1050" dirty="0"/>
              <a:t>	</a:t>
            </a:r>
            <a:r>
              <a:rPr lang="en-US" sz="1050" dirty="0" smtClean="0"/>
              <a:t>●  </a:t>
            </a:r>
            <a:r>
              <a:rPr lang="en-US" sz="1800" dirty="0" smtClean="0"/>
              <a:t>1495 Other Structures </a:t>
            </a:r>
          </a:p>
          <a:p>
            <a:pPr marL="0" indent="0">
              <a:buNone/>
            </a:pPr>
            <a:endParaRPr lang="en-US" sz="1800" dirty="0" smtClean="0"/>
          </a:p>
          <a:p>
            <a:pPr marL="0" indent="0">
              <a:buNone/>
            </a:pPr>
            <a:r>
              <a:rPr lang="en-US" sz="1050" dirty="0"/>
              <a:t>●    </a:t>
            </a:r>
            <a:r>
              <a:rPr lang="en-US" sz="2400" dirty="0"/>
              <a:t> </a:t>
            </a:r>
            <a:r>
              <a:rPr lang="en-US" sz="2400" dirty="0" smtClean="0"/>
              <a:t>Future National </a:t>
            </a:r>
            <a:r>
              <a:rPr lang="en-US" sz="2400" dirty="0"/>
              <a:t>Highway System </a:t>
            </a:r>
            <a:r>
              <a:rPr lang="en-US" sz="2400" dirty="0" smtClean="0"/>
              <a:t>Assets Assessment Needed  </a:t>
            </a:r>
            <a:endParaRPr lang="en-US" sz="2400" dirty="0"/>
          </a:p>
          <a:p>
            <a:pPr marL="0" indent="0">
              <a:buNone/>
            </a:pPr>
            <a:r>
              <a:rPr lang="en-US" sz="2400" dirty="0"/>
              <a:t>	</a:t>
            </a:r>
            <a:r>
              <a:rPr lang="en-US" sz="1050" dirty="0"/>
              <a:t>●   </a:t>
            </a:r>
            <a:r>
              <a:rPr lang="en-US" sz="1800" dirty="0" smtClean="0"/>
              <a:t>Lighting</a:t>
            </a:r>
            <a:endParaRPr lang="en-US" sz="1800" dirty="0"/>
          </a:p>
          <a:p>
            <a:pPr marL="0" indent="0">
              <a:buNone/>
            </a:pPr>
            <a:r>
              <a:rPr lang="en-US" sz="1050" dirty="0"/>
              <a:t>	●  </a:t>
            </a:r>
            <a:r>
              <a:rPr lang="en-US" sz="1800" dirty="0" smtClean="0"/>
              <a:t>Guardrail</a:t>
            </a:r>
            <a:endParaRPr lang="en-US" sz="1800" dirty="0"/>
          </a:p>
          <a:p>
            <a:pPr marL="0" indent="0">
              <a:buNone/>
            </a:pPr>
            <a:r>
              <a:rPr lang="en-US" sz="1050" dirty="0"/>
              <a:t>	●   </a:t>
            </a:r>
            <a:r>
              <a:rPr lang="en-US" sz="1800" dirty="0" smtClean="0"/>
              <a:t>Signals</a:t>
            </a:r>
            <a:endParaRPr lang="en-US" sz="1800" dirty="0"/>
          </a:p>
          <a:p>
            <a:pPr marL="0" indent="0">
              <a:buNone/>
            </a:pPr>
            <a:r>
              <a:rPr lang="en-US" sz="1050" dirty="0"/>
              <a:t>	●  </a:t>
            </a:r>
            <a:r>
              <a:rPr lang="en-US" sz="1800" dirty="0" smtClean="0"/>
              <a:t>Signage </a:t>
            </a:r>
            <a:endParaRPr lang="en-US" sz="1800" dirty="0"/>
          </a:p>
          <a:p>
            <a:pPr marL="0" indent="0">
              <a:buNone/>
            </a:pPr>
            <a:endParaRPr lang="en-US" sz="1800" dirty="0"/>
          </a:p>
        </p:txBody>
      </p:sp>
      <p:sp>
        <p:nvSpPr>
          <p:cNvPr id="3" name="TextBox 2"/>
          <p:cNvSpPr txBox="1"/>
          <p:nvPr/>
        </p:nvSpPr>
        <p:spPr>
          <a:xfrm>
            <a:off x="1261240" y="420413"/>
            <a:ext cx="5002926" cy="646331"/>
          </a:xfrm>
          <a:prstGeom prst="rect">
            <a:avLst/>
          </a:prstGeom>
          <a:noFill/>
        </p:spPr>
        <p:txBody>
          <a:bodyPr wrap="square" rtlCol="0">
            <a:spAutoFit/>
          </a:bodyPr>
          <a:lstStyle/>
          <a:p>
            <a:r>
              <a:rPr lang="en-US" sz="3600" dirty="0" smtClean="0">
                <a:solidFill>
                  <a:schemeClr val="bg1"/>
                </a:solidFill>
              </a:rPr>
              <a:t>NHS Assets in Kentucky</a:t>
            </a:r>
            <a:endParaRPr lang="en-US" sz="3600" dirty="0">
              <a:solidFill>
                <a:schemeClr val="bg1"/>
              </a:solidFill>
            </a:endParaRPr>
          </a:p>
        </p:txBody>
      </p:sp>
      <p:pic>
        <p:nvPicPr>
          <p:cNvPr id="4" name="Picture 3"/>
          <p:cNvPicPr>
            <a:picLocks noChangeAspect="1"/>
          </p:cNvPicPr>
          <p:nvPr/>
        </p:nvPicPr>
        <p:blipFill>
          <a:blip r:embed="rId2"/>
          <a:stretch>
            <a:fillRect/>
          </a:stretch>
        </p:blipFill>
        <p:spPr>
          <a:xfrm>
            <a:off x="8129204" y="2080646"/>
            <a:ext cx="3495237" cy="2260126"/>
          </a:xfrm>
          <a:prstGeom prst="rect">
            <a:avLst/>
          </a:prstGeom>
        </p:spPr>
      </p:pic>
      <p:pic>
        <p:nvPicPr>
          <p:cNvPr id="7" name="Picture 6"/>
          <p:cNvPicPr>
            <a:picLocks noChangeAspect="1"/>
          </p:cNvPicPr>
          <p:nvPr/>
        </p:nvPicPr>
        <p:blipFill>
          <a:blip r:embed="rId3"/>
          <a:stretch>
            <a:fillRect/>
          </a:stretch>
        </p:blipFill>
        <p:spPr>
          <a:xfrm>
            <a:off x="8129204" y="4974696"/>
            <a:ext cx="3495237" cy="1883303"/>
          </a:xfrm>
          <a:prstGeom prst="rect">
            <a:avLst/>
          </a:prstGeom>
        </p:spPr>
      </p:pic>
    </p:spTree>
    <p:extLst>
      <p:ext uri="{BB962C8B-B14F-4D97-AF65-F5344CB8AC3E}">
        <p14:creationId xmlns:p14="http://schemas.microsoft.com/office/powerpoint/2010/main" val="3095046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35124"/>
            <a:ext cx="10515600" cy="4441825"/>
          </a:xfrm>
        </p:spPr>
        <p:txBody>
          <a:bodyPr>
            <a:normAutofit fontScale="92500" lnSpcReduction="20000"/>
          </a:bodyPr>
          <a:lstStyle/>
          <a:p>
            <a:r>
              <a:rPr lang="en-US" dirty="0" smtClean="0"/>
              <a:t>Extreme weather events</a:t>
            </a:r>
          </a:p>
          <a:p>
            <a:pPr lvl="1"/>
            <a:r>
              <a:rPr lang="en-US" dirty="0" smtClean="0"/>
              <a:t>Flooding: regional flooding, flash flooding</a:t>
            </a:r>
          </a:p>
          <a:p>
            <a:pPr lvl="1"/>
            <a:r>
              <a:rPr lang="en-US" dirty="0" smtClean="0"/>
              <a:t>Severe thunderstorm: wind, hail</a:t>
            </a:r>
          </a:p>
          <a:p>
            <a:pPr lvl="1"/>
            <a:r>
              <a:rPr lang="en-US" dirty="0" smtClean="0"/>
              <a:t>Severe winter storm: snow, ice</a:t>
            </a:r>
          </a:p>
          <a:p>
            <a:pPr lvl="1"/>
            <a:r>
              <a:rPr lang="en-US" dirty="0" smtClean="0"/>
              <a:t>Extreme temperature: heat, cold</a:t>
            </a:r>
          </a:p>
          <a:p>
            <a:pPr lvl="1"/>
            <a:r>
              <a:rPr lang="en-US" dirty="0" smtClean="0"/>
              <a:t>Drought</a:t>
            </a:r>
          </a:p>
          <a:p>
            <a:pPr lvl="1"/>
            <a:r>
              <a:rPr lang="en-US" dirty="0" smtClean="0"/>
              <a:t>Wildfire</a:t>
            </a:r>
          </a:p>
          <a:p>
            <a:pPr lvl="1"/>
            <a:r>
              <a:rPr lang="en-US" dirty="0"/>
              <a:t>Freeze/Thaw cycles</a:t>
            </a:r>
          </a:p>
          <a:p>
            <a:pPr marL="457200" lvl="1" indent="0">
              <a:buNone/>
            </a:pPr>
            <a:endParaRPr lang="en-US" dirty="0" smtClean="0"/>
          </a:p>
          <a:p>
            <a:r>
              <a:rPr lang="en-US" dirty="0" smtClean="0"/>
              <a:t>Other natural hazards</a:t>
            </a:r>
          </a:p>
          <a:p>
            <a:pPr lvl="1"/>
            <a:r>
              <a:rPr lang="en-US" dirty="0" smtClean="0"/>
              <a:t>Seismicity</a:t>
            </a:r>
          </a:p>
          <a:p>
            <a:pPr lvl="1"/>
            <a:r>
              <a:rPr lang="en-US" dirty="0" smtClean="0"/>
              <a:t>Landslide</a:t>
            </a:r>
          </a:p>
          <a:p>
            <a:pPr lvl="1"/>
            <a:r>
              <a:rPr lang="en-US" dirty="0" smtClean="0"/>
              <a:t>Karst</a:t>
            </a:r>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Transportation system hazards</a:t>
            </a:r>
            <a:endParaRPr lang="en-US" sz="4000" b="1" cap="none" spc="50" dirty="0">
              <a:ln w="0"/>
              <a:solidFill>
                <a:schemeClr val="bg2"/>
              </a:solidFill>
              <a:effectLst>
                <a:innerShdw blurRad="63500" dist="50800" dir="13500000">
                  <a:srgbClr val="000000">
                    <a:alpha val="50000"/>
                  </a:srgbClr>
                </a:innerShdw>
              </a:effectLst>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532245" y="2478722"/>
            <a:ext cx="5212080" cy="4034155"/>
          </a:xfrm>
          <a:prstGeom prst="rect">
            <a:avLst/>
          </a:prstGeom>
          <a:noFill/>
          <a:ln>
            <a:noFill/>
          </a:ln>
        </p:spPr>
      </p:pic>
      <p:sp>
        <p:nvSpPr>
          <p:cNvPr id="6" name="TextBox 5"/>
          <p:cNvSpPr txBox="1"/>
          <p:nvPr/>
        </p:nvSpPr>
        <p:spPr>
          <a:xfrm>
            <a:off x="8160757" y="6510654"/>
            <a:ext cx="3818096" cy="276999"/>
          </a:xfrm>
          <a:prstGeom prst="rect">
            <a:avLst/>
          </a:prstGeom>
          <a:noFill/>
        </p:spPr>
        <p:txBody>
          <a:bodyPr wrap="none" rtlCol="0">
            <a:spAutoFit/>
          </a:bodyPr>
          <a:lstStyle/>
          <a:p>
            <a:r>
              <a:rPr lang="en-US" sz="1200" i="1" dirty="0" smtClean="0"/>
              <a:t>Average annual number of freeze/thaw days (Haley 2011).</a:t>
            </a:r>
            <a:endParaRPr lang="en-US" sz="1200" i="1" dirty="0"/>
          </a:p>
        </p:txBody>
      </p:sp>
    </p:spTree>
    <p:extLst>
      <p:ext uri="{BB962C8B-B14F-4D97-AF65-F5344CB8AC3E}">
        <p14:creationId xmlns:p14="http://schemas.microsoft.com/office/powerpoint/2010/main" val="166935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Extreme weather events</a:t>
            </a:r>
          </a:p>
          <a:p>
            <a:pPr lvl="1"/>
            <a:r>
              <a:rPr lang="en-US" b="1" dirty="0" smtClean="0">
                <a:solidFill>
                  <a:srgbClr val="FF0000"/>
                </a:solidFill>
              </a:rPr>
              <a:t>Flooding: regional flooding, flash flooding</a:t>
            </a:r>
          </a:p>
          <a:p>
            <a:pPr lvl="1"/>
            <a:r>
              <a:rPr lang="en-US" dirty="0" smtClean="0"/>
              <a:t>Severe thunder storm: wind, hail</a:t>
            </a:r>
          </a:p>
          <a:p>
            <a:pPr lvl="1"/>
            <a:r>
              <a:rPr lang="en-US" dirty="0" smtClean="0"/>
              <a:t>Severe winter storm: snow, ice</a:t>
            </a:r>
          </a:p>
          <a:p>
            <a:pPr lvl="1"/>
            <a:r>
              <a:rPr lang="en-US" dirty="0" smtClean="0"/>
              <a:t>Extreme temperature: heat, cold</a:t>
            </a:r>
          </a:p>
          <a:p>
            <a:pPr lvl="1"/>
            <a:r>
              <a:rPr lang="en-US" dirty="0" smtClean="0"/>
              <a:t>Drought</a:t>
            </a:r>
          </a:p>
          <a:p>
            <a:pPr lvl="1"/>
            <a:r>
              <a:rPr lang="en-US" dirty="0" smtClean="0"/>
              <a:t>Wildfire</a:t>
            </a:r>
          </a:p>
          <a:p>
            <a:r>
              <a:rPr lang="en-US" dirty="0" smtClean="0"/>
              <a:t>Other natural hazards</a:t>
            </a:r>
          </a:p>
          <a:p>
            <a:pPr lvl="1"/>
            <a:r>
              <a:rPr lang="en-US" b="1" dirty="0" smtClean="0">
                <a:solidFill>
                  <a:srgbClr val="FF0000"/>
                </a:solidFill>
              </a:rPr>
              <a:t>Seismicity</a:t>
            </a:r>
          </a:p>
          <a:p>
            <a:pPr lvl="1"/>
            <a:r>
              <a:rPr lang="en-US" b="1" dirty="0" smtClean="0">
                <a:solidFill>
                  <a:srgbClr val="FF0000"/>
                </a:solidFill>
              </a:rPr>
              <a:t>Landslide</a:t>
            </a:r>
          </a:p>
          <a:p>
            <a:pPr lvl="1"/>
            <a:r>
              <a:rPr lang="en-US" b="1" dirty="0" smtClean="0">
                <a:solidFill>
                  <a:srgbClr val="FF0000"/>
                </a:solidFill>
              </a:rPr>
              <a:t>Karst</a:t>
            </a:r>
            <a:endParaRPr lang="en-US" b="1" dirty="0">
              <a:solidFill>
                <a:srgbClr val="FF0000"/>
              </a:solidFill>
            </a:endParaRPr>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spc="50" dirty="0" smtClean="0">
                <a:ln w="0"/>
                <a:solidFill>
                  <a:schemeClr val="bg2"/>
                </a:solidFill>
                <a:effectLst>
                  <a:innerShdw blurRad="63500" dist="50800" dir="13500000">
                    <a:srgbClr val="000000">
                      <a:alpha val="50000"/>
                    </a:srgbClr>
                  </a:innerShdw>
                </a:effectLst>
              </a:rPr>
              <a:t>KYTC survey results, Fall 2015</a:t>
            </a:r>
            <a:endParaRPr lang="en-US" sz="4000" b="1" cap="none" spc="50" dirty="0">
              <a:ln w="0"/>
              <a:solidFill>
                <a:schemeClr val="bg2"/>
              </a:solidFill>
              <a:effectLst>
                <a:innerShdw blurRad="63500" dist="50800" dir="13500000">
                  <a:srgbClr val="000000">
                    <a:alpha val="50000"/>
                  </a:srgbClr>
                </a:innerShdw>
              </a:effectLst>
            </a:endParaRPr>
          </a:p>
        </p:txBody>
      </p:sp>
      <p:pic>
        <p:nvPicPr>
          <p:cNvPr id="5" name="Picture 4" descr="http://bloximages.chicago2.vip.townnews.com/somerset-kentucky.com/content/tncms/assets/v3/editorial/4/8b/48bf3146-dffa-11e5-bec0-db7f407eebfc/56d61370dfbe3.image.jpg?resize=1200%2C800"/>
          <p:cNvPicPr/>
          <p:nvPr/>
        </p:nvPicPr>
        <p:blipFill>
          <a:blip r:embed="rId2">
            <a:extLst>
              <a:ext uri="{28A0092B-C50C-407E-A947-70E740481C1C}">
                <a14:useLocalDpi xmlns:a14="http://schemas.microsoft.com/office/drawing/2010/main" val="0"/>
              </a:ext>
            </a:extLst>
          </a:blip>
          <a:srcRect/>
          <a:stretch>
            <a:fillRect/>
          </a:stretch>
        </p:blipFill>
        <p:spPr bwMode="auto">
          <a:xfrm>
            <a:off x="6074758" y="2690602"/>
            <a:ext cx="5943600" cy="3962400"/>
          </a:xfrm>
          <a:prstGeom prst="rect">
            <a:avLst/>
          </a:prstGeom>
          <a:noFill/>
          <a:ln>
            <a:noFill/>
          </a:ln>
        </p:spPr>
      </p:pic>
    </p:spTree>
    <p:extLst>
      <p:ext uri="{BB962C8B-B14F-4D97-AF65-F5344CB8AC3E}">
        <p14:creationId xmlns:p14="http://schemas.microsoft.com/office/powerpoint/2010/main" val="2041568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54924"/>
            <a:ext cx="10515600" cy="4236645"/>
          </a:xfrm>
        </p:spPr>
        <p:txBody>
          <a:bodyPr>
            <a:normAutofit fontScale="92500" lnSpcReduction="20000"/>
          </a:bodyPr>
          <a:lstStyle/>
          <a:p>
            <a:r>
              <a:rPr lang="en-US" dirty="0" smtClean="0"/>
              <a:t>KYTC</a:t>
            </a:r>
          </a:p>
          <a:p>
            <a:pPr lvl="1"/>
            <a:r>
              <a:rPr lang="en-US" dirty="0" smtClean="0"/>
              <a:t>Bridge inventory</a:t>
            </a:r>
          </a:p>
          <a:p>
            <a:pPr lvl="1"/>
            <a:r>
              <a:rPr lang="en-US" dirty="0" smtClean="0"/>
              <a:t>Maintenance records</a:t>
            </a:r>
          </a:p>
          <a:p>
            <a:r>
              <a:rPr lang="en-US" dirty="0" smtClean="0"/>
              <a:t>KTC</a:t>
            </a:r>
            <a:endParaRPr lang="en-US" dirty="0"/>
          </a:p>
          <a:p>
            <a:pPr lvl="1"/>
            <a:r>
              <a:rPr lang="en-US" dirty="0"/>
              <a:t>Bridge seismic vulnerability </a:t>
            </a:r>
            <a:r>
              <a:rPr lang="en-US" dirty="0" smtClean="0"/>
              <a:t>ratings</a:t>
            </a:r>
          </a:p>
          <a:p>
            <a:r>
              <a:rPr lang="en-US" dirty="0"/>
              <a:t>FHWA</a:t>
            </a:r>
          </a:p>
          <a:p>
            <a:pPr lvl="1"/>
            <a:r>
              <a:rPr lang="en-US" dirty="0"/>
              <a:t>Vulnerability assessment tools and research</a:t>
            </a:r>
          </a:p>
          <a:p>
            <a:pPr lvl="1"/>
            <a:r>
              <a:rPr lang="en-US" dirty="0"/>
              <a:t>Pilot </a:t>
            </a:r>
            <a:r>
              <a:rPr lang="en-US" dirty="0" smtClean="0"/>
              <a:t>Assessments</a:t>
            </a:r>
          </a:p>
          <a:p>
            <a:r>
              <a:rPr lang="en-US" dirty="0" smtClean="0"/>
              <a:t>KGS</a:t>
            </a:r>
          </a:p>
          <a:p>
            <a:pPr lvl="1"/>
            <a:r>
              <a:rPr lang="en-US" dirty="0" smtClean="0"/>
              <a:t>Karst potential and existing sinkholes</a:t>
            </a:r>
          </a:p>
          <a:p>
            <a:r>
              <a:rPr lang="en-US" dirty="0" smtClean="0"/>
              <a:t>USGS</a:t>
            </a:r>
          </a:p>
          <a:p>
            <a:pPr lvl="1"/>
            <a:r>
              <a:rPr lang="en-US" dirty="0" smtClean="0"/>
              <a:t>Seismic risk and peak ground acceleration rates</a:t>
            </a:r>
          </a:p>
          <a:p>
            <a:pPr marL="457200" lvl="1" indent="0">
              <a:buNone/>
            </a:pPr>
            <a:endParaRPr lang="en-US" dirty="0" smtClean="0"/>
          </a:p>
        </p:txBody>
      </p:sp>
      <p:sp>
        <p:nvSpPr>
          <p:cNvPr id="4" name="Rectangle 3"/>
          <p:cNvSpPr/>
          <p:nvPr/>
        </p:nvSpPr>
        <p:spPr>
          <a:xfrm>
            <a:off x="405192" y="260700"/>
            <a:ext cx="11339133" cy="707886"/>
          </a:xfrm>
          <a:prstGeom prst="rect">
            <a:avLst/>
          </a:prstGeom>
          <a:noFill/>
        </p:spPr>
        <p:txBody>
          <a:bodyPr wrap="square" lIns="91440" tIns="45720" rIns="91440" bIns="45720">
            <a:spAutoFit/>
          </a:bodyPr>
          <a:lstStyle/>
          <a:p>
            <a:r>
              <a:rPr lang="en-US" sz="4000" b="1" cap="none" spc="50" dirty="0" smtClean="0">
                <a:ln w="0"/>
                <a:solidFill>
                  <a:schemeClr val="bg2"/>
                </a:solidFill>
                <a:effectLst>
                  <a:innerShdw blurRad="63500" dist="50800" dir="13500000">
                    <a:srgbClr val="000000">
                      <a:alpha val="50000"/>
                    </a:srgbClr>
                  </a:innerShdw>
                </a:effectLst>
              </a:rPr>
              <a:t>Data sources</a:t>
            </a:r>
            <a:endParaRPr lang="en-US" sz="4000" b="1" cap="none" spc="50" dirty="0">
              <a:ln w="0"/>
              <a:solidFill>
                <a:schemeClr val="bg2"/>
              </a:solidFill>
              <a:effectLst>
                <a:innerShdw blurRad="63500" dist="50800" dir="13500000">
                  <a:srgbClr val="000000">
                    <a:alpha val="50000"/>
                  </a:srgbClr>
                </a:innerShdw>
              </a:effectLst>
            </a:endParaRPr>
          </a:p>
        </p:txBody>
      </p:sp>
      <p:pic>
        <p:nvPicPr>
          <p:cNvPr id="5" name="Picture 4" descr="C:\Users\blblan0\AppData\Local\Temp\ScreenCl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2675" y="2619375"/>
            <a:ext cx="5934075" cy="2343150"/>
          </a:xfrm>
          <a:prstGeom prst="rect">
            <a:avLst/>
          </a:prstGeom>
          <a:noFill/>
          <a:ln>
            <a:noFill/>
          </a:ln>
        </p:spPr>
      </p:pic>
      <p:sp>
        <p:nvSpPr>
          <p:cNvPr id="3" name="TextBox 2"/>
          <p:cNvSpPr txBox="1"/>
          <p:nvPr/>
        </p:nvSpPr>
        <p:spPr>
          <a:xfrm>
            <a:off x="9932407" y="4962525"/>
            <a:ext cx="2259593" cy="276999"/>
          </a:xfrm>
          <a:prstGeom prst="rect">
            <a:avLst/>
          </a:prstGeom>
          <a:noFill/>
        </p:spPr>
        <p:txBody>
          <a:bodyPr wrap="none" rtlCol="0">
            <a:spAutoFit/>
          </a:bodyPr>
          <a:lstStyle/>
          <a:p>
            <a:r>
              <a:rPr lang="en-US" sz="1200" i="1" dirty="0" smtClean="0"/>
              <a:t>Karst potential in Kentucky (KGS).</a:t>
            </a:r>
            <a:endParaRPr lang="en-US" sz="1200" i="1" dirty="0"/>
          </a:p>
        </p:txBody>
      </p:sp>
      <p:pic>
        <p:nvPicPr>
          <p:cNvPr id="6" name="Picture 5" descr="C:\Users\blblan0\AppData\Local\Temp\ScreenCl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5075" y="2771775"/>
            <a:ext cx="5934075" cy="2343150"/>
          </a:xfrm>
          <a:prstGeom prst="rect">
            <a:avLst/>
          </a:prstGeom>
          <a:noFill/>
          <a:ln>
            <a:noFill/>
          </a:ln>
        </p:spPr>
      </p:pic>
    </p:spTree>
    <p:extLst>
      <p:ext uri="{BB962C8B-B14F-4D97-AF65-F5344CB8AC3E}">
        <p14:creationId xmlns:p14="http://schemas.microsoft.com/office/powerpoint/2010/main" val="528322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88ce93165ea32dc532d4576520ece2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40B30F-1ACB-4AC6-92BF-9C08EA13A3E4}"/>
</file>

<file path=customXml/itemProps2.xml><?xml version="1.0" encoding="utf-8"?>
<ds:datastoreItem xmlns:ds="http://schemas.openxmlformats.org/officeDocument/2006/customXml" ds:itemID="{C951C0E9-A111-42FE-9090-88BBE8C05335}"/>
</file>

<file path=customXml/itemProps3.xml><?xml version="1.0" encoding="utf-8"?>
<ds:datastoreItem xmlns:ds="http://schemas.openxmlformats.org/officeDocument/2006/customXml" ds:itemID="{53F102F9-6C05-4FDB-A87F-192B033D31D3}"/>
</file>

<file path=docProps/app.xml><?xml version="1.0" encoding="utf-8"?>
<Properties xmlns="http://schemas.openxmlformats.org/officeDocument/2006/extended-properties" xmlns:vt="http://schemas.openxmlformats.org/officeDocument/2006/docPropsVTypes">
  <Template>Office Theme</Template>
  <TotalTime>2448</TotalTime>
  <Words>1017</Words>
  <Application>Microsoft Office PowerPoint</Application>
  <PresentationFormat>Widescreen</PresentationFormat>
  <Paragraphs>276</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dc:creator>
  <cp:lastModifiedBy>Mills, Deanna P (KYTC)</cp:lastModifiedBy>
  <cp:revision>67</cp:revision>
  <dcterms:created xsi:type="dcterms:W3CDTF">2016-03-15T14:46:51Z</dcterms:created>
  <dcterms:modified xsi:type="dcterms:W3CDTF">2019-01-15T15:30:06Z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